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5" r:id="rId5"/>
    <p:sldMasterId id="2147483658" r:id="rId6"/>
    <p:sldMasterId id="2147483660" r:id="rId7"/>
  </p:sldMasterIdLst>
  <p:notesMasterIdLst>
    <p:notesMasterId r:id="rId43"/>
  </p:notesMasterIdLst>
  <p:handoutMasterIdLst>
    <p:handoutMasterId r:id="rId44"/>
  </p:handoutMasterIdLst>
  <p:sldIdLst>
    <p:sldId id="339" r:id="rId8"/>
    <p:sldId id="382" r:id="rId9"/>
    <p:sldId id="340" r:id="rId10"/>
    <p:sldId id="341" r:id="rId11"/>
    <p:sldId id="342" r:id="rId12"/>
    <p:sldId id="344" r:id="rId13"/>
    <p:sldId id="384" r:id="rId14"/>
    <p:sldId id="385" r:id="rId15"/>
    <p:sldId id="388" r:id="rId16"/>
    <p:sldId id="389" r:id="rId17"/>
    <p:sldId id="390" r:id="rId18"/>
    <p:sldId id="391" r:id="rId19"/>
    <p:sldId id="392" r:id="rId20"/>
    <p:sldId id="394" r:id="rId21"/>
    <p:sldId id="396" r:id="rId22"/>
    <p:sldId id="418" r:id="rId23"/>
    <p:sldId id="397" r:id="rId24"/>
    <p:sldId id="398" r:id="rId25"/>
    <p:sldId id="399" r:id="rId26"/>
    <p:sldId id="401" r:id="rId27"/>
    <p:sldId id="402" r:id="rId28"/>
    <p:sldId id="403" r:id="rId29"/>
    <p:sldId id="404" r:id="rId30"/>
    <p:sldId id="405" r:id="rId31"/>
    <p:sldId id="406" r:id="rId32"/>
    <p:sldId id="417" r:id="rId33"/>
    <p:sldId id="408" r:id="rId34"/>
    <p:sldId id="409" r:id="rId35"/>
    <p:sldId id="410" r:id="rId36"/>
    <p:sldId id="412" r:id="rId37"/>
    <p:sldId id="413" r:id="rId38"/>
    <p:sldId id="414" r:id="rId39"/>
    <p:sldId id="415" r:id="rId40"/>
    <p:sldId id="416" r:id="rId41"/>
    <p:sldId id="380" r:id="rId4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CD3"/>
    <a:srgbClr val="0E2539"/>
    <a:srgbClr val="1AA3AA"/>
    <a:srgbClr val="3498DB"/>
    <a:srgbClr val="1F74AD"/>
    <a:srgbClr val="4992EB"/>
    <a:srgbClr val="6299EC"/>
    <a:srgbClr val="74BAF0"/>
    <a:srgbClr val="AADAF3"/>
    <a:srgbClr val="9BD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9" Type="http://schemas.openxmlformats.org/officeDocument/2006/relationships/customXml" Target="../customXml/item1.xml"/><Relationship Id="rId48" Type="http://schemas.openxmlformats.org/officeDocument/2006/relationships/customXmlProps" Target="../customXml/itemProps4.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notesMaster" Target="notesMasters/notesMaster1.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3"/>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p>
            <a:r>
              <a:rPr lang="en-US" altLang="zh-CN" sz="2400">
                <a:solidFill>
                  <a:srgbClr val="B0D5FE"/>
                </a:solidFill>
                <a:latin typeface="思源黑体 CN Medium" panose="020B0600000000000000" charset="-122"/>
                <a:ea typeface="思源黑体 CN Medium" panose="020B0600000000000000" charset="-122"/>
              </a:rPr>
              <a:t>CONCENT</a:t>
            </a:r>
            <a:endParaRPr lang="en-US" altLang="zh-CN" sz="2400">
              <a:solidFill>
                <a:srgbClr val="B0D5FE"/>
              </a:solidFill>
              <a:latin typeface="思源黑体 CN Medium" panose="020B0600000000000000" charset="-122"/>
              <a:ea typeface="思源黑体 CN Medium" panose="020B0600000000000000" charset="-122"/>
            </a:endParaRPr>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4"/>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9"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GIF"/><Relationship Id="rId2" Type="http://schemas.openxmlformats.org/officeDocument/2006/relationships/tags" Target="../tags/tag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GIF"/><Relationship Id="rId1"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8.GIF"/><Relationship Id="rId1"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GIF"/><Relationship Id="rId1" Type="http://schemas.openxmlformats.org/officeDocument/2006/relationships/image" Target="../media/image19.GI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3.jpeg"/><Relationship Id="rId1"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5.jpeg"/><Relationship Id="rId1" Type="http://schemas.openxmlformats.org/officeDocument/2006/relationships/image" Target="../media/image2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27.GI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GI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5.jpeg"/><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GI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未标题-1-02"/>
            <p:cNvPicPr>
              <a:picLocks noChangeAspect="1"/>
            </p:cNvPicPr>
            <p:nvPr/>
          </p:nvPicPr>
          <p:blipFill>
            <a:blip r:embed="rId1"/>
            <a:stretch>
              <a:fillRect/>
            </a:stretch>
          </p:blipFill>
          <p:spPr>
            <a:xfrm>
              <a:off x="10186" y="2486"/>
              <a:ext cx="7703" cy="5713"/>
            </a:xfrm>
            <a:prstGeom prst="rect">
              <a:avLst/>
            </a:prstGeom>
          </p:spPr>
        </p:pic>
      </p:grpSp>
      <p:sp>
        <p:nvSpPr>
          <p:cNvPr id="2" name="圆角矩形 1"/>
          <p:cNvSpPr/>
          <p:nvPr/>
        </p:nvSpPr>
        <p:spPr>
          <a:xfrm>
            <a:off x="1296670" y="2576830"/>
            <a:ext cx="1104265"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第十课</a:t>
            </a:r>
            <a:endParaRPr lang="zh-CN" altLang="en-US" sz="2200">
              <a:solidFill>
                <a:srgbClr val="157CD3"/>
              </a:solidFill>
              <a:latin typeface="思源黑体 CN Medium" panose="020B0600000000000000" charset="-122"/>
              <a:ea typeface="思源黑体 CN Medium" panose="020B0600000000000000" charset="-122"/>
            </a:endParaRPr>
          </a:p>
        </p:txBody>
      </p:sp>
      <p:sp>
        <p:nvSpPr>
          <p:cNvPr id="71" name="PA_矩形 17"/>
          <p:cNvSpPr/>
          <p:nvPr>
            <p:custDataLst>
              <p:tags r:id="rId2"/>
            </p:custDataLst>
          </p:nvPr>
        </p:nvSpPr>
        <p:spPr>
          <a:xfrm>
            <a:off x="1219835" y="3015615"/>
            <a:ext cx="4799330" cy="706755"/>
          </a:xfrm>
          <a:prstGeom prst="rect">
            <a:avLst/>
          </a:prstGeom>
        </p:spPr>
        <p:txBody>
          <a:bodyPr wrap="square">
            <a:spAutoFit/>
          </a:bodyPr>
          <a:p>
            <a:pPr lvl="0" algn="l"/>
            <a:r>
              <a:rPr lang="zh-CN" sz="4000">
                <a:solidFill>
                  <a:schemeClr val="bg1"/>
                </a:solidFill>
                <a:latin typeface="思源黑体 CN Medium" panose="020B0600000000000000" charset="-122"/>
                <a:ea typeface="思源黑体 CN Medium" panose="020B0600000000000000" charset="-122"/>
              </a:rPr>
              <a:t>传送带与机械臂联动</a:t>
            </a:r>
            <a:endParaRPr lang="zh-CN" sz="4000">
              <a:solidFill>
                <a:schemeClr val="bg1"/>
              </a:solidFill>
              <a:latin typeface="思源黑体 CN Medium" panose="020B0600000000000000" charset="-122"/>
              <a:ea typeface="思源黑体 CN Medium" panose="020B0600000000000000" charset="-122"/>
            </a:endParaRPr>
          </a:p>
        </p:txBody>
      </p:sp>
      <p:pic>
        <p:nvPicPr>
          <p:cNvPr id="10" name="图片 9" descr="C:\Users\admin\Desktop\src=http___p6.itc.cn_images01_20210429_9c130a0137cd44fa823e080a1be1d72a.gif&amp;refer=http___p6.itc.gifsrc=http___p6.itc.cn_images01_20210429_9c130a0137cd44fa823e080a1be1d72a.gif&amp;refer=http___p6.itc"/>
          <p:cNvPicPr>
            <a:picLocks noChangeAspect="1"/>
          </p:cNvPicPr>
          <p:nvPr/>
        </p:nvPicPr>
        <p:blipFill>
          <a:blip r:embed="rId3"/>
          <a:srcRect/>
          <a:stretch>
            <a:fillRect/>
          </a:stretch>
        </p:blipFill>
        <p:spPr>
          <a:xfrm>
            <a:off x="7371080" y="2867660"/>
            <a:ext cx="2959100" cy="1664335"/>
          </a:xfrm>
          <a:prstGeom prst="rect">
            <a:avLst/>
          </a:prstGeom>
        </p:spPr>
      </p:pic>
      <p:grpSp>
        <p:nvGrpSpPr>
          <p:cNvPr id="5" name="组合 4"/>
          <p:cNvGrpSpPr/>
          <p:nvPr/>
        </p:nvGrpSpPr>
        <p:grpSpPr>
          <a:xfrm>
            <a:off x="1328420"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人物"/>
                <p:cNvPicPr>
                  <a:picLocks noChangeAspect="1"/>
                </p:cNvPicPr>
                <p:nvPr/>
              </p:nvPicPr>
              <p:blipFill>
                <a:blip r:embed="rId4"/>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传送带与机械臂联动解决问题</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1887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纸浆烘干，借助传送带卷成纸张。</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8" name="组合 7"/>
          <p:cNvGrpSpPr/>
          <p:nvPr/>
        </p:nvGrpSpPr>
        <p:grpSpPr>
          <a:xfrm>
            <a:off x="1891030" y="3162300"/>
            <a:ext cx="8409940" cy="2796540"/>
            <a:chOff x="3006" y="5488"/>
            <a:chExt cx="13244" cy="4404"/>
          </a:xfrm>
        </p:grpSpPr>
        <p:sp>
          <p:nvSpPr>
            <p:cNvPr id="5" name="文本框 4"/>
            <p:cNvSpPr txBox="1"/>
            <p:nvPr/>
          </p:nvSpPr>
          <p:spPr>
            <a:xfrm>
              <a:off x="11088" y="6019"/>
              <a:ext cx="5162" cy="1598"/>
            </a:xfrm>
            <a:prstGeom prst="rect">
              <a:avLst/>
            </a:prstGeom>
            <a:noFill/>
          </p:spPr>
          <p:txBody>
            <a:bodyPr wrap="square" rtlCol="0" anchor="t">
              <a:spAutoFit/>
            </a:bodyPr>
            <a:p>
              <a:pPr indent="508000" algn="l">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rPr>
                <a:t>卷成纸张，现在有 3 米宽，一卷 60 公里长！</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grpSp>
          <p:nvGrpSpPr>
            <p:cNvPr id="7" name="组合 6"/>
            <p:cNvGrpSpPr/>
            <p:nvPr/>
          </p:nvGrpSpPr>
          <p:grpSpPr>
            <a:xfrm>
              <a:off x="3006" y="5488"/>
              <a:ext cx="7500" cy="4404"/>
              <a:chOff x="3006" y="5488"/>
              <a:chExt cx="7500" cy="4404"/>
            </a:xfrm>
          </p:grpSpPr>
          <p:pic>
            <p:nvPicPr>
              <p:cNvPr id="3" name="图片 2" descr="C:\Users\lansenboy\Pictures\Camera Roll\42c2468a05a3d6a108ea6e3f0c302e9c.gif42c2468a05a3d6a108ea6e3f0c302e9c"/>
              <p:cNvPicPr>
                <a:picLocks noChangeAspect="1"/>
              </p:cNvPicPr>
              <p:nvPr/>
            </p:nvPicPr>
            <p:blipFill>
              <a:blip r:embed="rId1"/>
              <a:srcRect/>
              <a:stretch>
                <a:fillRect/>
              </a:stretch>
            </p:blipFill>
            <p:spPr>
              <a:xfrm>
                <a:off x="3006" y="5488"/>
                <a:ext cx="7500" cy="3630"/>
              </a:xfrm>
              <a:prstGeom prst="rect">
                <a:avLst/>
              </a:prstGeom>
            </p:spPr>
          </p:pic>
          <p:sp>
            <p:nvSpPr>
              <p:cNvPr id="9" name="文本框 8"/>
              <p:cNvSpPr txBox="1"/>
              <p:nvPr/>
            </p:nvSpPr>
            <p:spPr>
              <a:xfrm>
                <a:off x="5372" y="9312"/>
                <a:ext cx="3529" cy="580"/>
              </a:xfrm>
              <a:prstGeom prst="rect">
                <a:avLst/>
              </a:prstGeom>
              <a:noFill/>
            </p:spPr>
            <p:txBody>
              <a:bodyPr wrap="square" rtlCol="0">
                <a:spAutoFit/>
              </a:bodyPr>
              <a:p>
                <a:r>
                  <a:rPr lang="zh-CN" altLang="en-US">
                    <a:latin typeface="思源黑体 CN Light" panose="020B0300000000000000" charset="-122"/>
                    <a:ea typeface="思源黑体 CN Light" panose="020B0300000000000000" charset="-122"/>
                    <a:cs typeface="思源黑体 CN Light" panose="020B0300000000000000" charset="-122"/>
                  </a:rPr>
                  <a:t>卷成纸张</a:t>
                </a:r>
                <a:r>
                  <a:rPr lang="en-US" altLang="zh-CN">
                    <a:latin typeface="思源黑体 CN Light" panose="020B0300000000000000" charset="-122"/>
                    <a:ea typeface="思源黑体 CN Light" panose="020B0300000000000000" charset="-122"/>
                    <a:cs typeface="思源黑体 CN Light" panose="020B0300000000000000" charset="-122"/>
                  </a:rPr>
                  <a:t>.gif</a:t>
                </a:r>
                <a:endParaRPr lang="en-US" altLang="zh-CN">
                  <a:latin typeface="思源黑体 CN Light" panose="020B0300000000000000" charset="-122"/>
                  <a:ea typeface="思源黑体 CN Light" panose="020B0300000000000000" charset="-122"/>
                  <a:cs typeface="思源黑体 CN Light" panose="020B0300000000000000"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传送带与机械臂联动解决问题</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1493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切割纸张到折叠纸张都离不开传送带帮助。</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10" name="组合 9"/>
          <p:cNvGrpSpPr/>
          <p:nvPr/>
        </p:nvGrpSpPr>
        <p:grpSpPr>
          <a:xfrm rot="0">
            <a:off x="1130935" y="2919095"/>
            <a:ext cx="4762500" cy="2760980"/>
            <a:chOff x="2016" y="4381"/>
            <a:chExt cx="7500" cy="4348"/>
          </a:xfrm>
        </p:grpSpPr>
        <p:pic>
          <p:nvPicPr>
            <p:cNvPr id="2" name="图片 1" descr="C:\Users\lansenboy\Pictures\Camera Roll\5bd6bb74042f894b972226f37c2a5f93.gif5bd6bb74042f894b972226f37c2a5f93"/>
            <p:cNvPicPr>
              <a:picLocks noChangeAspect="1"/>
            </p:cNvPicPr>
            <p:nvPr/>
          </p:nvPicPr>
          <p:blipFill>
            <a:blip r:embed="rId1"/>
            <a:srcRect/>
            <a:stretch>
              <a:fillRect/>
            </a:stretch>
          </p:blipFill>
          <p:spPr>
            <a:xfrm>
              <a:off x="2016" y="4381"/>
              <a:ext cx="7500" cy="3630"/>
            </a:xfrm>
            <a:prstGeom prst="rect">
              <a:avLst/>
            </a:prstGeom>
          </p:spPr>
        </p:pic>
        <p:sp>
          <p:nvSpPr>
            <p:cNvPr id="5" name="文本框 4"/>
            <p:cNvSpPr txBox="1"/>
            <p:nvPr/>
          </p:nvSpPr>
          <p:spPr>
            <a:xfrm>
              <a:off x="4666" y="8149"/>
              <a:ext cx="2806" cy="580"/>
            </a:xfrm>
            <a:prstGeom prst="rect">
              <a:avLst/>
            </a:prstGeom>
            <a:noFill/>
          </p:spPr>
          <p:txBody>
            <a:bodyPr wrap="square" rtlCol="0">
              <a:spAutoFit/>
            </a:bodyPr>
            <a:p>
              <a:r>
                <a:rPr lang="zh-CN" altLang="en-US">
                  <a:latin typeface="思源黑体 CN Light" panose="020B0300000000000000" charset="-122"/>
                  <a:ea typeface="思源黑体 CN Light" panose="020B0300000000000000" charset="-122"/>
                  <a:cs typeface="思源黑体 CN Light" panose="020B0300000000000000" charset="-122"/>
                </a:rPr>
                <a:t>裁剪纸张</a:t>
              </a:r>
              <a:r>
                <a:rPr lang="en-US" altLang="zh-CN">
                  <a:latin typeface="思源黑体 CN Light" panose="020B0300000000000000" charset="-122"/>
                  <a:ea typeface="思源黑体 CN Light" panose="020B0300000000000000" charset="-122"/>
                  <a:cs typeface="思源黑体 CN Light" panose="020B0300000000000000" charset="-122"/>
                </a:rPr>
                <a:t>.gif</a:t>
              </a:r>
              <a:endParaRPr lang="en-US" altLang="zh-CN">
                <a:latin typeface="思源黑体 CN Light" panose="020B0300000000000000" charset="-122"/>
                <a:ea typeface="思源黑体 CN Light" panose="020B0300000000000000" charset="-122"/>
                <a:cs typeface="思源黑体 CN Light" panose="020B0300000000000000" charset="-122"/>
              </a:endParaRPr>
            </a:p>
          </p:txBody>
        </p:sp>
      </p:grpSp>
      <p:grpSp>
        <p:nvGrpSpPr>
          <p:cNvPr id="11" name="组合 10"/>
          <p:cNvGrpSpPr/>
          <p:nvPr/>
        </p:nvGrpSpPr>
        <p:grpSpPr>
          <a:xfrm rot="0">
            <a:off x="6299200" y="2919095"/>
            <a:ext cx="4762500" cy="2673350"/>
            <a:chOff x="10155" y="4381"/>
            <a:chExt cx="7500" cy="4210"/>
          </a:xfrm>
        </p:grpSpPr>
        <p:pic>
          <p:nvPicPr>
            <p:cNvPr id="7" name="图片 6" descr="d13012cdb4711089cbda964b707f8410"/>
            <p:cNvPicPr>
              <a:picLocks noChangeAspect="1"/>
            </p:cNvPicPr>
            <p:nvPr/>
          </p:nvPicPr>
          <p:blipFill>
            <a:blip r:embed="rId2"/>
            <a:stretch>
              <a:fillRect/>
            </a:stretch>
          </p:blipFill>
          <p:spPr>
            <a:xfrm>
              <a:off x="10155" y="4381"/>
              <a:ext cx="7500" cy="3630"/>
            </a:xfrm>
            <a:prstGeom prst="rect">
              <a:avLst/>
            </a:prstGeom>
          </p:spPr>
        </p:pic>
        <p:sp>
          <p:nvSpPr>
            <p:cNvPr id="8" name="文本框 7"/>
            <p:cNvSpPr txBox="1"/>
            <p:nvPr/>
          </p:nvSpPr>
          <p:spPr>
            <a:xfrm>
              <a:off x="12805" y="8011"/>
              <a:ext cx="2865" cy="580"/>
            </a:xfrm>
            <a:prstGeom prst="rect">
              <a:avLst/>
            </a:prstGeom>
            <a:noFill/>
          </p:spPr>
          <p:txBody>
            <a:bodyPr wrap="square" rtlCol="0">
              <a:spAutoFit/>
            </a:bodyPr>
            <a:p>
              <a:pPr algn="l">
                <a:buClrTx/>
                <a:buSzTx/>
                <a:buFontTx/>
              </a:pPr>
              <a:r>
                <a:rPr lang="zh-CN" altLang="en-US">
                  <a:latin typeface="思源黑体 CN Light" panose="020B0300000000000000" charset="-122"/>
                  <a:ea typeface="思源黑体 CN Light" panose="020B0300000000000000" charset="-122"/>
                  <a:cs typeface="思源黑体 CN Light" panose="020B0300000000000000" charset="-122"/>
                </a:rPr>
                <a:t>折叠纸张.gif</a:t>
              </a:r>
              <a:endParaRPr lang="zh-CN" altLang="en-US">
                <a:latin typeface="思源黑体 CN Light" panose="020B0300000000000000" charset="-122"/>
                <a:ea typeface="思源黑体 CN Light" panose="020B0300000000000000" charset="-122"/>
                <a:cs typeface="思源黑体 CN Light" panose="020B03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传送带与机械臂联动解决问题</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5824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输送带配上机械臂，可以把每叠抽纸都摆放到合适的位置，便于后面包装。</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吸盘机械臂会吸附纸盒，然后再把纸盒打开来。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5" name="组合 4"/>
          <p:cNvGrpSpPr/>
          <p:nvPr/>
        </p:nvGrpSpPr>
        <p:grpSpPr>
          <a:xfrm rot="0">
            <a:off x="1071245" y="3295015"/>
            <a:ext cx="4762500" cy="2760980"/>
            <a:chOff x="2016" y="4381"/>
            <a:chExt cx="7500" cy="4348"/>
          </a:xfrm>
        </p:grpSpPr>
        <p:pic>
          <p:nvPicPr>
            <p:cNvPr id="3" name="图片 2" descr="C:\Users\lansenboy\Pictures\Camera Roll\4712c4067a4d9e45219235633bb2c440.gif4712c4067a4d9e45219235633bb2c440"/>
            <p:cNvPicPr>
              <a:picLocks noChangeAspect="1"/>
            </p:cNvPicPr>
            <p:nvPr/>
          </p:nvPicPr>
          <p:blipFill>
            <a:blip r:embed="rId1"/>
            <a:srcRect/>
            <a:stretch>
              <a:fillRect/>
            </a:stretch>
          </p:blipFill>
          <p:spPr>
            <a:xfrm>
              <a:off x="2016" y="4381"/>
              <a:ext cx="7500" cy="3630"/>
            </a:xfrm>
            <a:prstGeom prst="rect">
              <a:avLst/>
            </a:prstGeom>
          </p:spPr>
        </p:pic>
        <p:sp>
          <p:nvSpPr>
            <p:cNvPr id="7" name="文本框 6"/>
            <p:cNvSpPr txBox="1"/>
            <p:nvPr/>
          </p:nvSpPr>
          <p:spPr>
            <a:xfrm>
              <a:off x="4666" y="8149"/>
              <a:ext cx="2747" cy="580"/>
            </a:xfrm>
            <a:prstGeom prst="rect">
              <a:avLst/>
            </a:prstGeom>
            <a:noFill/>
          </p:spPr>
          <p:txBody>
            <a:bodyPr wrap="square" rtlCol="0">
              <a:spAutoFit/>
            </a:bodyPr>
            <a:p>
              <a:pPr algn="l">
                <a:buClrTx/>
                <a:buSzTx/>
                <a:buFontTx/>
              </a:pPr>
              <a:r>
                <a:rPr lang="zh-CN" altLang="en-US">
                  <a:latin typeface="思源黑体 CN Light" panose="020B0300000000000000" charset="-122"/>
                  <a:ea typeface="思源黑体 CN Light" panose="020B0300000000000000" charset="-122"/>
                  <a:cs typeface="思源黑体 CN Light" panose="020B0300000000000000" charset="-122"/>
                </a:rPr>
                <a:t>摆好位置.gif</a:t>
              </a:r>
              <a:endParaRPr lang="zh-CN" altLang="en-US">
                <a:latin typeface="思源黑体 CN Light" panose="020B0300000000000000" charset="-122"/>
                <a:ea typeface="思源黑体 CN Light" panose="020B0300000000000000" charset="-122"/>
                <a:cs typeface="思源黑体 CN Light" panose="020B0300000000000000" charset="-122"/>
              </a:endParaRPr>
            </a:p>
          </p:txBody>
        </p:sp>
      </p:grpSp>
      <p:grpSp>
        <p:nvGrpSpPr>
          <p:cNvPr id="10" name="组合 9"/>
          <p:cNvGrpSpPr/>
          <p:nvPr/>
        </p:nvGrpSpPr>
        <p:grpSpPr>
          <a:xfrm rot="0">
            <a:off x="6358890" y="3295015"/>
            <a:ext cx="4762500" cy="2673350"/>
            <a:chOff x="10155" y="4381"/>
            <a:chExt cx="7500" cy="4210"/>
          </a:xfrm>
        </p:grpSpPr>
        <p:pic>
          <p:nvPicPr>
            <p:cNvPr id="8" name="图片 7" descr="C:\Users\lansenboy\Pictures\Camera Roll\760e1d903f8041f330e1035c89f2687e.gif760e1d903f8041f330e1035c89f2687e"/>
            <p:cNvPicPr>
              <a:picLocks noChangeAspect="1"/>
            </p:cNvPicPr>
            <p:nvPr/>
          </p:nvPicPr>
          <p:blipFill>
            <a:blip r:embed="rId2"/>
            <a:srcRect/>
            <a:stretch>
              <a:fillRect/>
            </a:stretch>
          </p:blipFill>
          <p:spPr>
            <a:xfrm>
              <a:off x="10155" y="4381"/>
              <a:ext cx="7500" cy="3630"/>
            </a:xfrm>
            <a:prstGeom prst="rect">
              <a:avLst/>
            </a:prstGeom>
          </p:spPr>
        </p:pic>
        <p:sp>
          <p:nvSpPr>
            <p:cNvPr id="9" name="文本框 8"/>
            <p:cNvSpPr txBox="1"/>
            <p:nvPr/>
          </p:nvSpPr>
          <p:spPr>
            <a:xfrm>
              <a:off x="12805" y="8011"/>
              <a:ext cx="3912" cy="580"/>
            </a:xfrm>
            <a:prstGeom prst="rect">
              <a:avLst/>
            </a:prstGeom>
            <a:noFill/>
          </p:spPr>
          <p:txBody>
            <a:bodyPr wrap="square" rtlCol="0">
              <a:spAutoFit/>
            </a:bodyPr>
            <a:p>
              <a:pPr algn="l">
                <a:buClrTx/>
                <a:buSzTx/>
                <a:buFontTx/>
              </a:pPr>
              <a:r>
                <a:rPr lang="zh-CN" altLang="en-US">
                  <a:latin typeface="思源黑体 CN Light" panose="020B0300000000000000" charset="-122"/>
                  <a:ea typeface="思源黑体 CN Light" panose="020B0300000000000000" charset="-122"/>
                  <a:cs typeface="思源黑体 CN Light" panose="020B0300000000000000" charset="-122"/>
                </a:rPr>
                <a:t>机械臂吸附纸盒.gif</a:t>
              </a:r>
              <a:endParaRPr lang="zh-CN" altLang="en-US">
                <a:latin typeface="思源黑体 CN Light" panose="020B0300000000000000" charset="-122"/>
                <a:ea typeface="思源黑体 CN Light" panose="020B0300000000000000" charset="-122"/>
                <a:cs typeface="思源黑体 CN Light" panose="020B03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传送带与机械臂联动解决问题</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5259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机械臂把成叠的抽纸推进纸盒里，利用机械结构去封闭纸盒，再有黏胶传送带从侧面粘合纸盒。</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5" name="组合 4"/>
          <p:cNvGrpSpPr/>
          <p:nvPr/>
        </p:nvGrpSpPr>
        <p:grpSpPr>
          <a:xfrm rot="0">
            <a:off x="1071245" y="3220085"/>
            <a:ext cx="4762500" cy="2760980"/>
            <a:chOff x="2016" y="4381"/>
            <a:chExt cx="7500" cy="4348"/>
          </a:xfrm>
        </p:grpSpPr>
        <p:pic>
          <p:nvPicPr>
            <p:cNvPr id="2" name="图片 1" descr="C:\Users\lansenboy\Pictures\Camera Roll\6be119bb12ad0596e3143928cc6720a7 (1).gif6be119bb12ad0596e3143928cc6720a7 (1)"/>
            <p:cNvPicPr>
              <a:picLocks noChangeAspect="1"/>
            </p:cNvPicPr>
            <p:nvPr/>
          </p:nvPicPr>
          <p:blipFill>
            <a:blip r:embed="rId1"/>
            <a:srcRect/>
            <a:stretch>
              <a:fillRect/>
            </a:stretch>
          </p:blipFill>
          <p:spPr>
            <a:xfrm>
              <a:off x="2016" y="4381"/>
              <a:ext cx="7500" cy="3630"/>
            </a:xfrm>
            <a:prstGeom prst="rect">
              <a:avLst/>
            </a:prstGeom>
          </p:spPr>
        </p:pic>
        <p:sp>
          <p:nvSpPr>
            <p:cNvPr id="7" name="文本框 6"/>
            <p:cNvSpPr txBox="1"/>
            <p:nvPr/>
          </p:nvSpPr>
          <p:spPr>
            <a:xfrm>
              <a:off x="4666" y="8149"/>
              <a:ext cx="3536" cy="580"/>
            </a:xfrm>
            <a:prstGeom prst="rect">
              <a:avLst/>
            </a:prstGeom>
            <a:noFill/>
          </p:spPr>
          <p:txBody>
            <a:bodyPr wrap="square" rtlCol="0">
              <a:spAutoFit/>
            </a:bodyPr>
            <a:p>
              <a:pPr algn="l">
                <a:buClrTx/>
                <a:buSzTx/>
                <a:buFontTx/>
              </a:pPr>
              <a:r>
                <a:rPr lang="zh-CN" altLang="en-US">
                  <a:latin typeface="思源黑体 CN Light" panose="020B0300000000000000" charset="-122"/>
                  <a:ea typeface="思源黑体 CN Light" panose="020B0300000000000000" charset="-122"/>
                  <a:cs typeface="思源黑体 CN Light" panose="020B0300000000000000" charset="-122"/>
                </a:rPr>
                <a:t>纸巾放入纸盒.gif</a:t>
              </a:r>
              <a:endParaRPr lang="zh-CN" altLang="en-US">
                <a:latin typeface="思源黑体 CN Light" panose="020B0300000000000000" charset="-122"/>
                <a:ea typeface="思源黑体 CN Light" panose="020B0300000000000000" charset="-122"/>
                <a:cs typeface="思源黑体 CN Light" panose="020B0300000000000000" charset="-122"/>
              </a:endParaRPr>
            </a:p>
          </p:txBody>
        </p:sp>
      </p:grpSp>
      <p:grpSp>
        <p:nvGrpSpPr>
          <p:cNvPr id="10" name="组合 9"/>
          <p:cNvGrpSpPr/>
          <p:nvPr/>
        </p:nvGrpSpPr>
        <p:grpSpPr>
          <a:xfrm rot="0">
            <a:off x="6358890" y="3220085"/>
            <a:ext cx="4762500" cy="2673350"/>
            <a:chOff x="10155" y="4381"/>
            <a:chExt cx="7500" cy="4210"/>
          </a:xfrm>
        </p:grpSpPr>
        <p:pic>
          <p:nvPicPr>
            <p:cNvPr id="8" name="图片 7" descr="C:\Users\lansenboy\Pictures\Camera Roll\a68eecfe171f2f32204728750f8f6baf.gifa68eecfe171f2f32204728750f8f6baf"/>
            <p:cNvPicPr>
              <a:picLocks noChangeAspect="1"/>
            </p:cNvPicPr>
            <p:nvPr/>
          </p:nvPicPr>
          <p:blipFill>
            <a:blip r:embed="rId2"/>
            <a:srcRect/>
            <a:stretch>
              <a:fillRect/>
            </a:stretch>
          </p:blipFill>
          <p:spPr>
            <a:xfrm>
              <a:off x="10155" y="4381"/>
              <a:ext cx="7500" cy="3630"/>
            </a:xfrm>
            <a:prstGeom prst="rect">
              <a:avLst/>
            </a:prstGeom>
          </p:spPr>
        </p:pic>
        <p:sp>
          <p:nvSpPr>
            <p:cNvPr id="9" name="文本框 8"/>
            <p:cNvSpPr txBox="1"/>
            <p:nvPr/>
          </p:nvSpPr>
          <p:spPr>
            <a:xfrm>
              <a:off x="12805" y="8011"/>
              <a:ext cx="3912" cy="580"/>
            </a:xfrm>
            <a:prstGeom prst="rect">
              <a:avLst/>
            </a:prstGeom>
            <a:noFill/>
          </p:spPr>
          <p:txBody>
            <a:bodyPr wrap="square" rtlCol="0">
              <a:spAutoFit/>
            </a:bodyPr>
            <a:p>
              <a:pPr algn="l">
                <a:buClrTx/>
                <a:buSzTx/>
                <a:buFontTx/>
              </a:pPr>
              <a:r>
                <a:rPr lang="zh-CN" altLang="en-US">
                  <a:latin typeface="思源黑体 CN Light" panose="020B0300000000000000" charset="-122"/>
                  <a:ea typeface="思源黑体 CN Light" panose="020B0300000000000000" charset="-122"/>
                  <a:cs typeface="思源黑体 CN Light" panose="020B0300000000000000" charset="-122"/>
                </a:rPr>
                <a:t>封闭纸盒.gif</a:t>
              </a:r>
              <a:endParaRPr lang="zh-CN" altLang="en-US">
                <a:latin typeface="思源黑体 CN Light" panose="020B0300000000000000" charset="-122"/>
                <a:ea typeface="思源黑体 CN Light" panose="020B0300000000000000" charset="-122"/>
                <a:cs typeface="思源黑体 CN Light" panose="020B03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016000" y="1475105"/>
            <a:ext cx="10160000" cy="16217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由抽纸的案例中可以看出，机械臂与传送带真的是一对好兄弟，互帮互助，相辅相成，在工业生产中能完成90%的工作。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 name="文本框 1"/>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传送带与机械臂联动解决问题</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11" name="图片 10" descr="690ebd52d73b44033531d014c10d11e7"/>
          <p:cNvPicPr>
            <a:picLocks noChangeAspect="1"/>
          </p:cNvPicPr>
          <p:nvPr/>
        </p:nvPicPr>
        <p:blipFill>
          <a:blip r:embed="rId1"/>
          <a:stretch>
            <a:fillRect/>
          </a:stretch>
        </p:blipFill>
        <p:spPr>
          <a:xfrm>
            <a:off x="4423728" y="3434080"/>
            <a:ext cx="3344545" cy="3058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animBg="1"/>
      <p:bldP spid="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50888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以上就是机械臂和传送带联动的两个经典例子。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机械臂与传送带联动能解决非常多的问题，可以在流水线上进行工作，效率提高，降低人力成本，并且避免人们进行危险性操作。还有一些经典的案例，比如汽车装配，喷涂等工作。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传送带与机械臂联动解决问题</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grpSp>
        <p:nvGrpSpPr>
          <p:cNvPr id="2" name="组合 1"/>
          <p:cNvGrpSpPr/>
          <p:nvPr/>
        </p:nvGrpSpPr>
        <p:grpSpPr>
          <a:xfrm rot="0">
            <a:off x="1974850" y="4127500"/>
            <a:ext cx="3181985" cy="2475865"/>
            <a:chOff x="3437" y="5907"/>
            <a:chExt cx="5891" cy="4584"/>
          </a:xfrm>
        </p:grpSpPr>
        <p:pic>
          <p:nvPicPr>
            <p:cNvPr id="6" name="图片 5" descr="188ff8ef12c85b8b8fe819933af08263"/>
            <p:cNvPicPr>
              <a:picLocks noChangeAspect="1"/>
            </p:cNvPicPr>
            <p:nvPr/>
          </p:nvPicPr>
          <p:blipFill>
            <a:blip r:embed="rId1"/>
            <a:stretch>
              <a:fillRect/>
            </a:stretch>
          </p:blipFill>
          <p:spPr>
            <a:xfrm>
              <a:off x="3437" y="5907"/>
              <a:ext cx="5891" cy="3864"/>
            </a:xfrm>
            <a:prstGeom prst="rect">
              <a:avLst/>
            </a:prstGeom>
          </p:spPr>
        </p:pic>
        <p:sp>
          <p:nvSpPr>
            <p:cNvPr id="7" name="文本框 6"/>
            <p:cNvSpPr txBox="1"/>
            <p:nvPr/>
          </p:nvSpPr>
          <p:spPr>
            <a:xfrm>
              <a:off x="4843" y="9809"/>
              <a:ext cx="4391" cy="682"/>
            </a:xfrm>
            <a:prstGeom prst="rect">
              <a:avLst/>
            </a:prstGeom>
            <a:noFill/>
          </p:spPr>
          <p:txBody>
            <a:bodyPr wrap="square" rtlCol="0">
              <a:spAutoFit/>
            </a:bodyPr>
            <a:p>
              <a:pPr algn="l">
                <a:buClrTx/>
                <a:buSzTx/>
                <a:buFontTx/>
              </a:pPr>
              <a:r>
                <a:rPr lang="zh-CN" altLang="en-US">
                  <a:latin typeface="思源黑体 CN Light" panose="020B0300000000000000" charset="-122"/>
                  <a:ea typeface="思源黑体 CN Light" panose="020B0300000000000000" charset="-122"/>
                  <a:cs typeface="思源黑体 CN Light" panose="020B0300000000000000" charset="-122"/>
                </a:rPr>
                <a:t>汽车装配</a:t>
              </a:r>
              <a:endParaRPr lang="zh-CN" altLang="en-US">
                <a:latin typeface="思源黑体 CN Light" panose="020B0300000000000000" charset="-122"/>
                <a:ea typeface="思源黑体 CN Light" panose="020B0300000000000000" charset="-122"/>
                <a:cs typeface="思源黑体 CN Light" panose="020B0300000000000000" charset="-122"/>
              </a:endParaRPr>
            </a:p>
          </p:txBody>
        </p:sp>
      </p:grpSp>
      <p:grpSp>
        <p:nvGrpSpPr>
          <p:cNvPr id="10" name="组合 9"/>
          <p:cNvGrpSpPr/>
          <p:nvPr/>
        </p:nvGrpSpPr>
        <p:grpSpPr>
          <a:xfrm rot="0">
            <a:off x="7534275" y="4067810"/>
            <a:ext cx="2683510" cy="2569210"/>
            <a:chOff x="12351" y="5758"/>
            <a:chExt cx="4968" cy="4756"/>
          </a:xfrm>
        </p:grpSpPr>
        <p:pic>
          <p:nvPicPr>
            <p:cNvPr id="8" name="图片 7" descr="C:\Users\lansenboy\Pictures\Camera Roll\9053f37aa16072e15d6e7a4dfc680791.jpg9053f37aa16072e15d6e7a4dfc680791"/>
            <p:cNvPicPr>
              <a:picLocks noChangeAspect="1"/>
            </p:cNvPicPr>
            <p:nvPr/>
          </p:nvPicPr>
          <p:blipFill>
            <a:blip r:embed="rId2"/>
            <a:srcRect/>
            <a:stretch>
              <a:fillRect/>
            </a:stretch>
          </p:blipFill>
          <p:spPr>
            <a:xfrm>
              <a:off x="12351" y="5758"/>
              <a:ext cx="4968" cy="4140"/>
            </a:xfrm>
            <a:prstGeom prst="rect">
              <a:avLst/>
            </a:prstGeom>
          </p:spPr>
        </p:pic>
        <p:sp>
          <p:nvSpPr>
            <p:cNvPr id="9" name="文本框 8"/>
            <p:cNvSpPr txBox="1"/>
            <p:nvPr/>
          </p:nvSpPr>
          <p:spPr>
            <a:xfrm>
              <a:off x="13556" y="9832"/>
              <a:ext cx="2991" cy="682"/>
            </a:xfrm>
            <a:prstGeom prst="rect">
              <a:avLst/>
            </a:prstGeom>
            <a:noFill/>
          </p:spPr>
          <p:txBody>
            <a:bodyPr wrap="square" rtlCol="0">
              <a:spAutoFit/>
            </a:bodyPr>
            <a:p>
              <a:pPr algn="l">
                <a:buClrTx/>
                <a:buSzTx/>
                <a:buFontTx/>
              </a:pPr>
              <a:r>
                <a:rPr lang="zh-CN" altLang="en-US">
                  <a:latin typeface="思源黑体 CN Light" panose="020B0300000000000000" charset="-122"/>
                  <a:ea typeface="思源黑体 CN Light" panose="020B0300000000000000" charset="-122"/>
                  <a:cs typeface="思源黑体 CN Light" panose="020B0300000000000000" charset="-122"/>
                </a:rPr>
                <a:t>汽车装配</a:t>
              </a:r>
              <a:endParaRPr lang="zh-CN" altLang="en-US">
                <a:latin typeface="思源黑体 CN Light" panose="020B0300000000000000" charset="-122"/>
                <a:ea typeface="思源黑体 CN Light" panose="020B0300000000000000" charset="-122"/>
                <a:cs typeface="思源黑体 CN Light" panose="020B03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47663" y="3014345"/>
            <a:ext cx="1149667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二、了解机械臂的动作组</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11201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对于机械臂与传送带联动，我们应该如何下手呢？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实验探究</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6" name="图片 5" descr="man-wearing-black-and-white-stripe-shirt-looking-at-white-212286"/>
          <p:cNvPicPr>
            <a:picLocks noChangeAspect="1"/>
          </p:cNvPicPr>
          <p:nvPr/>
        </p:nvPicPr>
        <p:blipFill>
          <a:blip r:embed="rId1"/>
          <a:stretch>
            <a:fillRect/>
          </a:stretch>
        </p:blipFill>
        <p:spPr>
          <a:xfrm>
            <a:off x="3599180" y="2789555"/>
            <a:ext cx="4993640" cy="3324225"/>
          </a:xfrm>
          <a:prstGeom prst="rect">
            <a:avLst/>
          </a:prstGeom>
        </p:spPr>
      </p:pic>
      <p:pic>
        <p:nvPicPr>
          <p:cNvPr id="3" name="图片 2" descr="6de59d0dd96ed573d1be3f04632817b6"/>
          <p:cNvPicPr>
            <a:picLocks noChangeAspect="1"/>
          </p:cNvPicPr>
          <p:nvPr/>
        </p:nvPicPr>
        <p:blipFill>
          <a:blip r:embed="rId2">
            <a:clrChange>
              <a:clrFrom>
                <a:srgbClr val="F6F6F6">
                  <a:alpha val="100000"/>
                </a:srgbClr>
              </a:clrFrom>
              <a:clrTo>
                <a:srgbClr val="F6F6F6">
                  <a:alpha val="100000"/>
                  <a:alpha val="0"/>
                </a:srgbClr>
              </a:clrTo>
            </a:clrChange>
          </a:blip>
          <a:stretch>
            <a:fillRect/>
          </a:stretch>
        </p:blipFill>
        <p:spPr>
          <a:xfrm>
            <a:off x="6179820" y="2492375"/>
            <a:ext cx="2299970" cy="2299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9470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对于机械臂与传送带联动，可以从简单的步骤开始：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 尝试完成手动控制机械臂。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 将水果夹到传送带上运走。</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 再者使用机械臂动作组完成更多的内容，逐步完成复杂的功能。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解决实际问题时，可以用分解每一个步骤，逐个突破。</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问题逐步分解</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4771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还记得怎么操作吗？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我们只要运行机械臂的程序，操作机械臂时输入对应舵机的位置，就可以完成夹取水果的动作了。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接下来使用程序手动夹起水果。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执行机械臂操作，夹取水果到传送带上</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grpSp>
        <p:nvGrpSpPr>
          <p:cNvPr id="7" name="组合 6"/>
          <p:cNvGrpSpPr/>
          <p:nvPr/>
        </p:nvGrpSpPr>
        <p:grpSpPr>
          <a:xfrm>
            <a:off x="1564836" y="4065166"/>
            <a:ext cx="9062328" cy="2364556"/>
            <a:chOff x="1829" y="6115"/>
            <a:chExt cx="15988" cy="4820"/>
          </a:xfrm>
        </p:grpSpPr>
        <p:pic>
          <p:nvPicPr>
            <p:cNvPr id="3" name="图片 2"/>
            <p:cNvPicPr>
              <a:picLocks noChangeAspect="1"/>
            </p:cNvPicPr>
            <p:nvPr/>
          </p:nvPicPr>
          <p:blipFill>
            <a:blip r:embed="rId1"/>
            <a:srcRect l="717" t="796" r="49504" b="67328"/>
            <a:stretch>
              <a:fillRect/>
            </a:stretch>
          </p:blipFill>
          <p:spPr>
            <a:xfrm>
              <a:off x="1829" y="6115"/>
              <a:ext cx="13401" cy="4820"/>
            </a:xfrm>
            <a:prstGeom prst="rect">
              <a:avLst/>
            </a:prstGeom>
          </p:spPr>
        </p:pic>
        <p:sp>
          <p:nvSpPr>
            <p:cNvPr id="8" name="文本框 7"/>
            <p:cNvSpPr txBox="1"/>
            <p:nvPr/>
          </p:nvSpPr>
          <p:spPr>
            <a:xfrm>
              <a:off x="15664" y="7959"/>
              <a:ext cx="2153" cy="1315"/>
            </a:xfrm>
            <a:prstGeom prst="rect">
              <a:avLst/>
            </a:prstGeom>
            <a:noFill/>
          </p:spPr>
          <p:txBody>
            <a:bodyPr wrap="square" rtlCol="0">
              <a:spAutoFit/>
            </a:bodyPr>
            <a:p>
              <a:r>
                <a:rPr lang="zh-CN" altLang="en-US">
                  <a:latin typeface="思源黑体 CN Light" panose="020B0300000000000000" charset="-122"/>
                  <a:ea typeface="思源黑体 CN Light" panose="020B0300000000000000" charset="-122"/>
                </a:rPr>
                <a:t>机械臂的程序界面</a:t>
              </a:r>
              <a:endParaRPr lang="zh-CN" altLang="en-US">
                <a:latin typeface="思源黑体 CN Light" panose="020B0300000000000000" charset="-122"/>
                <a:ea typeface="思源黑体 CN Light" panose="020B03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4794250" y="2237740"/>
            <a:ext cx="3754120" cy="657860"/>
            <a:chOff x="7510" y="2948"/>
            <a:chExt cx="5912" cy="1036"/>
          </a:xfrm>
        </p:grpSpPr>
        <p:sp>
          <p:nvSpPr>
            <p:cNvPr id="2" name="椭圆 1"/>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1</a:t>
              </a:r>
              <a:endParaRPr lang="en-US" altLang="zh-CN" sz="2600">
                <a:latin typeface="思源黑体 CN Normal" panose="020B0400000000000000" charset="-122"/>
                <a:ea typeface="思源黑体 CN Normal" panose="020B0400000000000000" charset="-122"/>
              </a:endParaRPr>
            </a:p>
          </p:txBody>
        </p:sp>
        <p:sp>
          <p:nvSpPr>
            <p:cNvPr id="3" name="文本框 2"/>
            <p:cNvSpPr txBox="1"/>
            <p:nvPr/>
          </p:nvSpPr>
          <p:spPr>
            <a:xfrm>
              <a:off x="9174" y="3128"/>
              <a:ext cx="4248" cy="677"/>
            </a:xfrm>
            <a:prstGeom prst="rect">
              <a:avLst/>
            </a:prstGeom>
            <a:noFill/>
          </p:spPr>
          <p:txBody>
            <a:bodyPr wrap="none" rtlCol="0" anchor="t">
              <a:spAutoFit/>
            </a:bodyPr>
            <a:p>
              <a:pPr algn="ctr" fontAlgn="ctr">
                <a:lnSpc>
                  <a:spcPct val="100000"/>
                </a:lnSpc>
              </a:pPr>
              <a:r>
                <a:rPr lang="zh-CN" altLang="en-US" sz="2200">
                  <a:solidFill>
                    <a:srgbClr val="1F3964"/>
                  </a:solidFill>
                  <a:latin typeface="思源黑体 CN Normal" panose="020B0400000000000000" charset="-122"/>
                  <a:ea typeface="思源黑体 CN Normal" panose="020B0400000000000000" charset="-122"/>
                  <a:sym typeface="+mn-ea"/>
                </a:rPr>
                <a:t>了解传送带与机械臂</a:t>
              </a:r>
              <a:endParaRPr lang="en-US" altLang="zh-CN" sz="2200">
                <a:solidFill>
                  <a:srgbClr val="1F3964"/>
                </a:solidFill>
                <a:latin typeface="思源黑体 CN Normal" panose="020B0400000000000000" charset="-122"/>
                <a:ea typeface="思源黑体 CN Normal" panose="020B0400000000000000" charset="-122"/>
                <a:sym typeface="+mn-ea"/>
              </a:endParaRPr>
            </a:p>
          </p:txBody>
        </p:sp>
      </p:grpSp>
      <p:grpSp>
        <p:nvGrpSpPr>
          <p:cNvPr id="16" name="组合 15"/>
          <p:cNvGrpSpPr/>
          <p:nvPr/>
        </p:nvGrpSpPr>
        <p:grpSpPr>
          <a:xfrm>
            <a:off x="4794250" y="3288030"/>
            <a:ext cx="3453765" cy="657225"/>
            <a:chOff x="7510" y="4935"/>
            <a:chExt cx="5439" cy="1018"/>
          </a:xfrm>
        </p:grpSpPr>
        <p:sp>
          <p:nvSpPr>
            <p:cNvPr id="6" name="椭圆 5"/>
            <p:cNvSpPr/>
            <p:nvPr/>
          </p:nvSpPr>
          <p:spPr>
            <a:xfrm>
              <a:off x="7510" y="4935"/>
              <a:ext cx="1036" cy="1018"/>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2</a:t>
              </a:r>
              <a:endParaRPr lang="en-US" altLang="zh-CN" sz="2600">
                <a:latin typeface="思源黑体 CN Normal" panose="020B0400000000000000" charset="-122"/>
                <a:ea typeface="思源黑体 CN Normal" panose="020B0400000000000000" charset="-122"/>
              </a:endParaRPr>
            </a:p>
          </p:txBody>
        </p:sp>
        <p:sp>
          <p:nvSpPr>
            <p:cNvPr id="7" name="文本框 6"/>
            <p:cNvSpPr txBox="1"/>
            <p:nvPr/>
          </p:nvSpPr>
          <p:spPr>
            <a:xfrm>
              <a:off x="9141" y="5111"/>
              <a:ext cx="3808" cy="666"/>
            </a:xfrm>
            <a:prstGeom prst="rect">
              <a:avLst/>
            </a:prstGeom>
            <a:noFill/>
          </p:spPr>
          <p:txBody>
            <a:bodyPr wrap="none" rtlCol="0" anchor="t">
              <a:spAutoFit/>
            </a:bodyPr>
            <a:p>
              <a:pPr algn="ctr" fontAlgn="ctr">
                <a:lnSpc>
                  <a:spcPct val="100000"/>
                </a:lnSpc>
              </a:pPr>
              <a:r>
                <a:rPr lang="zh-CN" altLang="en-US" sz="2200">
                  <a:solidFill>
                    <a:srgbClr val="1F3964"/>
                  </a:solidFill>
                  <a:latin typeface="思源黑体 CN Normal" panose="020B0400000000000000" charset="-122"/>
                  <a:ea typeface="思源黑体 CN Normal" panose="020B0400000000000000" charset="-122"/>
                  <a:sym typeface="+mn-ea"/>
                </a:rPr>
                <a:t>了解机械臂动作组</a:t>
              </a:r>
              <a:endParaRPr lang="zh-CN" altLang="en-US" sz="2200">
                <a:solidFill>
                  <a:srgbClr val="1F3964"/>
                </a:solidFill>
                <a:latin typeface="思源黑体 CN Normal" panose="020B0400000000000000" charset="-122"/>
                <a:ea typeface="思源黑体 CN Normal" panose="020B0400000000000000" charset="-122"/>
                <a:sym typeface="+mn-ea"/>
              </a:endParaRPr>
            </a:p>
          </p:txBody>
        </p:sp>
      </p:grpSp>
      <p:grpSp>
        <p:nvGrpSpPr>
          <p:cNvPr id="4" name="组合 3"/>
          <p:cNvGrpSpPr/>
          <p:nvPr/>
        </p:nvGrpSpPr>
        <p:grpSpPr>
          <a:xfrm>
            <a:off x="4794250" y="4337685"/>
            <a:ext cx="5253990" cy="657225"/>
            <a:chOff x="7510" y="2948"/>
            <a:chExt cx="8274" cy="1036"/>
          </a:xfrm>
        </p:grpSpPr>
        <p:sp>
          <p:nvSpPr>
            <p:cNvPr id="5" name="椭圆 4"/>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3</a:t>
              </a:r>
              <a:endParaRPr lang="en-US" altLang="zh-CN" sz="2600">
                <a:latin typeface="思源黑体 CN Normal" panose="020B0400000000000000" charset="-122"/>
                <a:ea typeface="思源黑体 CN Normal" panose="020B0400000000000000" charset="-122"/>
              </a:endParaRPr>
            </a:p>
          </p:txBody>
        </p:sp>
        <p:sp>
          <p:nvSpPr>
            <p:cNvPr id="8" name="文本框 7"/>
            <p:cNvSpPr txBox="1"/>
            <p:nvPr/>
          </p:nvSpPr>
          <p:spPr>
            <a:xfrm>
              <a:off x="9198" y="3127"/>
              <a:ext cx="6586" cy="678"/>
            </a:xfrm>
            <a:prstGeom prst="rect">
              <a:avLst/>
            </a:prstGeom>
            <a:noFill/>
          </p:spPr>
          <p:txBody>
            <a:bodyPr wrap="none" rtlCol="0" anchor="t">
              <a:spAutoFit/>
            </a:bodyPr>
            <a:p>
              <a:pPr algn="l" fontAlgn="ctr">
                <a:lnSpc>
                  <a:spcPct val="100000"/>
                </a:lnSpc>
                <a:buClrTx/>
                <a:buSzTx/>
                <a:buFontTx/>
              </a:pPr>
              <a:r>
                <a:rPr lang="zh-CN" altLang="en-US" sz="2200">
                  <a:solidFill>
                    <a:srgbClr val="1F3964"/>
                  </a:solidFill>
                  <a:latin typeface="思源黑体 CN Normal" panose="020B0400000000000000" charset="-122"/>
                  <a:ea typeface="思源黑体 CN Normal" panose="020B0400000000000000" charset="-122"/>
                  <a:sym typeface="+mn-ea"/>
                </a:rPr>
                <a:t>Python实现传送带和机械臂联动</a:t>
              </a:r>
              <a:endParaRPr lang="zh-CN" altLang="en-US" sz="2200">
                <a:solidFill>
                  <a:srgbClr val="1F3964"/>
                </a:solidFill>
                <a:latin typeface="思源黑体 CN Normal" panose="020B0400000000000000" charset="-122"/>
                <a:ea typeface="思源黑体 CN Normal" panose="020B0400000000000000"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执行机械臂操作，夹取水果到传送带上</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6062980" cy="29292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457200" indent="-457200" fontAlgn="auto">
              <a:lnSpc>
                <a:spcPct val="150000"/>
              </a:lnSpc>
              <a:spcBef>
                <a:spcPts val="1000"/>
              </a:spcBef>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移动到水果得位置，夹起水果</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a:t>
            </a:r>
            <a:endParaRPr lang="zh-CN" altLang="en-US" sz="2000" dirty="0">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1号舵机输入 100 的位置，3号舵机输入 250 的位置，4号舵机输入 800 的位置，5号舵机输入 470 的位置，6号舵机输入 750的位置。</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输入完后，运行看看效果吧。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C:\Users\lansenboy\Pictures\Camera Roll\QQ图片20191205134825.gifQQ图片20191205134825"/>
          <p:cNvPicPr>
            <a:picLocks noChangeAspect="1"/>
          </p:cNvPicPr>
          <p:nvPr/>
        </p:nvPicPr>
        <p:blipFill>
          <a:blip r:embed="rId1"/>
          <a:srcRect/>
          <a:stretch>
            <a:fillRect/>
          </a:stretch>
        </p:blipFill>
        <p:spPr>
          <a:xfrm>
            <a:off x="8428990" y="1765618"/>
            <a:ext cx="2453640" cy="4361815"/>
          </a:xfrm>
          <a:prstGeom prst="rect">
            <a:avLst/>
          </a:prstGeom>
        </p:spPr>
      </p:pic>
      <p:pic>
        <p:nvPicPr>
          <p:cNvPr id="7" name="图片 6"/>
          <p:cNvPicPr>
            <a:picLocks noChangeAspect="1"/>
          </p:cNvPicPr>
          <p:nvPr/>
        </p:nvPicPr>
        <p:blipFill>
          <a:blip r:embed="rId2"/>
          <a:stretch>
            <a:fillRect/>
          </a:stretch>
        </p:blipFill>
        <p:spPr>
          <a:xfrm>
            <a:off x="1278255" y="4486910"/>
            <a:ext cx="5535930" cy="1946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执行机械臂操作，夹取水果到传送带上</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986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457200" indent="-457200" fontAlgn="auto">
              <a:lnSpc>
                <a:spcPct val="150000"/>
              </a:lnSpc>
              <a:spcBef>
                <a:spcPts val="1000"/>
              </a:spcBef>
              <a:buFont typeface="+mj-lt"/>
              <a:buAutoNum type="arabicPeriod" startAt="2"/>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将夹起的水果放入传送带上</a:t>
            </a:r>
            <a:endParaRPr lang="zh-CN" altLang="en-US" sz="2000" dirty="0">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需要怎么做呢？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同学们可以使用机械臂的程序输入舵机的位置，慢慢调试，完成该功能。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小飞说话gif"/>
          <p:cNvPicPr>
            <a:picLocks noChangeAspect="1"/>
          </p:cNvPicPr>
          <p:nvPr/>
        </p:nvPicPr>
        <p:blipFill>
          <a:blip r:embed="rId1"/>
          <a:stretch>
            <a:fillRect/>
          </a:stretch>
        </p:blipFill>
        <p:spPr>
          <a:xfrm>
            <a:off x="5068888" y="4096385"/>
            <a:ext cx="2054225" cy="2038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2"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1" animBg="1"/>
      <p:bldP spid="3"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思考一下</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9845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虽然我们是完成了机械臂夹取水果并且放入到传送带上，但是操作过程中，需要一遍又一遍地输入舵机的位置，这样操作是不是相当复杂且麻烦？我们不禁要思考一会，在完成了第一次之后，第二次我们再夹取同样位置的水果，还需要执行一次这步骤。</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面对如此繁琐的步骤，可能在第三次，第四次的时候我们就会放弃输入，没法完成实验了，那么我们有没有方法可以让机械臂一次多执行几个动作呢？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6" name="组合 5"/>
          <p:cNvGrpSpPr/>
          <p:nvPr/>
        </p:nvGrpSpPr>
        <p:grpSpPr>
          <a:xfrm>
            <a:off x="4461868" y="4459680"/>
            <a:ext cx="3268265" cy="2102188"/>
            <a:chOff x="8104" y="6331"/>
            <a:chExt cx="5531" cy="3679"/>
          </a:xfrm>
        </p:grpSpPr>
        <p:pic>
          <p:nvPicPr>
            <p:cNvPr id="2" name="图片 1" descr="man-wearing-black-and-white-stripe-shirt-looking-at-white-212286"/>
            <p:cNvPicPr>
              <a:picLocks noChangeAspect="1"/>
            </p:cNvPicPr>
            <p:nvPr/>
          </p:nvPicPr>
          <p:blipFill>
            <a:blip r:embed="rId1"/>
            <a:stretch>
              <a:fillRect/>
            </a:stretch>
          </p:blipFill>
          <p:spPr>
            <a:xfrm>
              <a:off x="8104" y="6468"/>
              <a:ext cx="5320" cy="3542"/>
            </a:xfrm>
            <a:prstGeom prst="rect">
              <a:avLst/>
            </a:prstGeom>
          </p:spPr>
        </p:pic>
        <p:pic>
          <p:nvPicPr>
            <p:cNvPr id="7" name="图片 6" descr="6de59d0dd96ed573d1be3f04632817b6"/>
            <p:cNvPicPr>
              <a:picLocks noChangeAspect="1"/>
            </p:cNvPicPr>
            <p:nvPr/>
          </p:nvPicPr>
          <p:blipFill>
            <a:blip r:embed="rId2">
              <a:clrChange>
                <a:clrFrom>
                  <a:srgbClr val="F6F6F6">
                    <a:alpha val="100000"/>
                  </a:srgbClr>
                </a:clrFrom>
                <a:clrTo>
                  <a:srgbClr val="F6F6F6">
                    <a:alpha val="100000"/>
                    <a:alpha val="0"/>
                  </a:srgbClr>
                </a:clrTo>
              </a:clrChange>
            </a:blip>
            <a:stretch>
              <a:fillRect/>
            </a:stretch>
          </p:blipFill>
          <p:spPr>
            <a:xfrm>
              <a:off x="10861" y="6331"/>
              <a:ext cx="2774" cy="277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机械臂动作组</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9254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其实机械臂可以执行动作组的，我们只需要录入对应的动作，比如夹取说过的所有步骤录入到机械臂中，形成一个动作组，那么我们就可以调用一次，执行所有动作。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那么我们录入10个动作组就可以对应夹取10个位置的水果。通常在实际生产环境中，水果或者其它农产品的位置是相对固定的，所以我们可以用这种方式来简化货物出库的流程。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机械臂动作组</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6008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实际上，厂家给我们提供了许多动作组，比如一号机械臂就有6、7、8号的动作组指令，这是什么意思呢，我们来看看指令文档吧！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aphicFrame>
        <p:nvGraphicFramePr>
          <p:cNvPr id="2" name="表格 1"/>
          <p:cNvGraphicFramePr/>
          <p:nvPr>
            <p:custDataLst>
              <p:tags r:id="rId1"/>
            </p:custDataLst>
          </p:nvPr>
        </p:nvGraphicFramePr>
        <p:xfrm>
          <a:off x="1035685" y="3206750"/>
          <a:ext cx="10193655" cy="3258185"/>
        </p:xfrm>
        <a:graphic>
          <a:graphicData uri="http://schemas.openxmlformats.org/drawingml/2006/table">
            <a:tbl>
              <a:tblPr firstRow="1" bandRow="1">
                <a:tableStyleId>{5C22544A-7EE6-4342-B048-85BDC9FD1C3A}</a:tableStyleId>
              </a:tblPr>
              <a:tblGrid>
                <a:gridCol w="3274060"/>
                <a:gridCol w="1609090"/>
                <a:gridCol w="2252980"/>
                <a:gridCol w="3057525"/>
              </a:tblGrid>
              <a:tr h="488315">
                <a:tc rowSpan="2">
                  <a:txBody>
                    <a:bodyPr/>
                    <a:p>
                      <a:pPr algn="ctr">
                        <a:lnSpc>
                          <a:spcPct val="120000"/>
                        </a:lnSpc>
                        <a:spcBef>
                          <a:spcPts val="0"/>
                        </a:spcBef>
                        <a:spcAft>
                          <a:spcPts val="0"/>
                        </a:spcAft>
                        <a:buNone/>
                      </a:pPr>
                      <a:r>
                        <a:rPr lang="zh-CN" altLang="en-US" sz="1600" b="0" spc="120">
                          <a:solidFill>
                            <a:schemeClr val="tx1"/>
                          </a:solidFill>
                          <a:latin typeface="微软雅黑" panose="020B0503020204020204" charset="-122"/>
                          <a:ea typeface="微软雅黑" panose="020B0503020204020204" charset="-122"/>
                          <a:cs typeface="微软雅黑" panose="020B0503020204020204" charset="-122"/>
                        </a:rPr>
                        <a:t>一号机械臂动作组（x代表位置）</a:t>
                      </a:r>
                      <a:endParaRPr lang="zh-CN" altLang="en-US" sz="1600" b="0" spc="120">
                        <a:solidFill>
                          <a:schemeClr val="tx1"/>
                        </a:solidFill>
                        <a:latin typeface="微软雅黑" panose="020B0503020204020204" charset="-122"/>
                        <a:ea typeface="微软雅黑" panose="020B0503020204020204" charset="-122"/>
                        <a:cs typeface="微软雅黑" panose="020B0503020204020204" charset="-122"/>
                      </a:endParaRPr>
                    </a:p>
                  </a:txBody>
                  <a:tcPr marL="177800" marR="177800" marT="6350" marB="6350" anchor="ctr"/>
                </a:tc>
                <a:tc gridSpan="2">
                  <a:txBody>
                    <a:bodyPr/>
                    <a:p>
                      <a:pPr algn="ctr">
                        <a:lnSpc>
                          <a:spcPct val="120000"/>
                        </a:lnSpc>
                        <a:spcBef>
                          <a:spcPts val="0"/>
                        </a:spcBef>
                        <a:spcAft>
                          <a:spcPts val="0"/>
                        </a:spcAft>
                        <a:buNone/>
                      </a:pPr>
                      <a:r>
                        <a:rPr lang="zh-CN" altLang="en-US" sz="1600" b="0" spc="120">
                          <a:solidFill>
                            <a:schemeClr val="tx1"/>
                          </a:solidFill>
                          <a:latin typeface="微软雅黑" panose="020B0503020204020204" charset="-122"/>
                          <a:ea typeface="微软雅黑" panose="020B0503020204020204" charset="-122"/>
                        </a:rPr>
                        <a:t>解析</a:t>
                      </a:r>
                      <a:endParaRPr lang="zh-CN" altLang="en-US" sz="1600" b="0" spc="120">
                        <a:solidFill>
                          <a:schemeClr val="tx1"/>
                        </a:solidFill>
                        <a:latin typeface="微软雅黑" panose="020B0503020204020204" charset="-122"/>
                        <a:ea typeface="微软雅黑" panose="020B0503020204020204" charset="-122"/>
                      </a:endParaRPr>
                    </a:p>
                  </a:txBody>
                  <a:tcPr marL="177800" marR="177800" marT="6350" marB="6350" anchor="ctr"/>
                </a:tc>
                <a:tc hMerge="1">
                  <a:tcPr/>
                </a:tc>
                <a:tc rowSpan="2">
                  <a:txBody>
                    <a:bodyPr/>
                    <a:p>
                      <a:pPr algn="ctr">
                        <a:lnSpc>
                          <a:spcPct val="120000"/>
                        </a:lnSpc>
                        <a:spcBef>
                          <a:spcPts val="0"/>
                        </a:spcBef>
                        <a:spcAft>
                          <a:spcPts val="0"/>
                        </a:spcAft>
                        <a:buNone/>
                      </a:pPr>
                      <a:r>
                        <a:rPr lang="zh-CN" altLang="en-US" sz="1600" b="0" spc="120">
                          <a:solidFill>
                            <a:schemeClr val="tx1"/>
                          </a:solidFill>
                          <a:latin typeface="微软雅黑" panose="020B0503020204020204" charset="-122"/>
                          <a:ea typeface="微软雅黑" panose="020B0503020204020204" charset="-122"/>
                        </a:rPr>
                        <a:t>解释</a:t>
                      </a:r>
                      <a:endParaRPr lang="zh-CN" altLang="en-US" sz="1600" b="0" spc="120">
                        <a:solidFill>
                          <a:schemeClr val="tx1"/>
                        </a:solidFill>
                        <a:latin typeface="微软雅黑" panose="020B0503020204020204" charset="-122"/>
                        <a:ea typeface="微软雅黑" panose="020B0503020204020204" charset="-122"/>
                      </a:endParaRPr>
                    </a:p>
                  </a:txBody>
                  <a:tcPr marL="177800" marR="177800" marT="6350" marB="6350" anchor="ctr"/>
                </a:tc>
              </a:tr>
              <a:tr h="312420">
                <a:tc vMerge="1">
                  <a:tcPr/>
                </a:tc>
                <a:tc>
                  <a:txBody>
                    <a:bodyPr/>
                    <a:p>
                      <a:pPr algn="ctr">
                        <a:lnSpc>
                          <a:spcPct val="120000"/>
                        </a:lnSpc>
                        <a:spcBef>
                          <a:spcPts val="0"/>
                        </a:spcBef>
                        <a:spcAft>
                          <a:spcPts val="0"/>
                        </a:spcAft>
                        <a:buNone/>
                      </a:pPr>
                      <a:r>
                        <a:rPr lang="zh-CN" altLang="en-US" sz="1600" spc="120">
                          <a:latin typeface="微软雅黑" panose="020B0503020204020204" charset="-122"/>
                          <a:ea typeface="微软雅黑" panose="020B0503020204020204" charset="-122"/>
                        </a:rPr>
                        <a:t>归属动作组</a:t>
                      </a:r>
                      <a:endParaRPr lang="zh-CN" altLang="en-US" sz="1600" spc="120">
                        <a:latin typeface="微软雅黑" panose="020B0503020204020204" charset="-122"/>
                        <a:ea typeface="微软雅黑" panose="020B0503020204020204" charset="-122"/>
                      </a:endParaRPr>
                    </a:p>
                  </a:txBody>
                  <a:tcPr marL="177800" marR="177800" marT="6350" marB="6350" anchor="ctr"/>
                </a:tc>
                <a:tc>
                  <a:txBody>
                    <a:bodyPr/>
                    <a:p>
                      <a:pPr algn="ctr">
                        <a:lnSpc>
                          <a:spcPct val="120000"/>
                        </a:lnSpc>
                        <a:spcBef>
                          <a:spcPts val="0"/>
                        </a:spcBef>
                        <a:spcAft>
                          <a:spcPts val="0"/>
                        </a:spcAft>
                        <a:buNone/>
                      </a:pPr>
                      <a:r>
                        <a:rPr lang="zh-CN" altLang="en-US" sz="1600" spc="120">
                          <a:latin typeface="微软雅黑" panose="020B0503020204020204" charset="-122"/>
                          <a:ea typeface="微软雅黑" panose="020B0503020204020204" charset="-122"/>
                        </a:rPr>
                        <a:t>位置</a:t>
                      </a:r>
                      <a:endParaRPr lang="zh-CN" altLang="en-US" sz="1600" spc="120">
                        <a:latin typeface="微软雅黑" panose="020B0503020204020204" charset="-122"/>
                        <a:ea typeface="微软雅黑" panose="020B0503020204020204" charset="-122"/>
                      </a:endParaRPr>
                    </a:p>
                  </a:txBody>
                  <a:tcPr marL="177800" marR="177800" marT="6350" marB="6350" anchor="ctr"/>
                </a:tc>
                <a:tc vMerge="1">
                  <a:tcPr/>
                </a:tc>
              </a:tr>
              <a:tr h="537210">
                <a:tc>
                  <a:txBody>
                    <a:bodyPr/>
                    <a:p>
                      <a:pPr algn="ctr">
                        <a:lnSpc>
                          <a:spcPct val="120000"/>
                        </a:lnSpc>
                        <a:spcBef>
                          <a:spcPts val="0"/>
                        </a:spcBef>
                        <a:spcAft>
                          <a:spcPts val="0"/>
                        </a:spcAft>
                        <a:buNone/>
                      </a:pPr>
                      <a:r>
                        <a:rPr lang="en-US" altLang="zh-CN" sz="1600" spc="120">
                          <a:latin typeface="微软雅黑" panose="020B0503020204020204" charset="-122"/>
                          <a:ea typeface="微软雅黑" panose="020B0503020204020204" charset="-122"/>
                        </a:rPr>
                        <a:t>6x</a:t>
                      </a:r>
                      <a:endParaRPr lang="en-US" altLang="zh-CN" sz="1600" spc="120">
                        <a:latin typeface="微软雅黑" panose="020B0503020204020204" charset="-122"/>
                        <a:ea typeface="微软雅黑" panose="020B0503020204020204" charset="-122"/>
                      </a:endParaRPr>
                    </a:p>
                  </a:txBody>
                  <a:tcPr marL="177800" marR="177800" marT="6350" marB="6350" anchor="ctr"/>
                </a:tc>
                <a:tc>
                  <a:txBody>
                    <a:bodyPr/>
                    <a:p>
                      <a:pPr algn="ctr">
                        <a:lnSpc>
                          <a:spcPct val="120000"/>
                        </a:lnSpc>
                        <a:spcBef>
                          <a:spcPts val="0"/>
                        </a:spcBef>
                        <a:spcAft>
                          <a:spcPts val="0"/>
                        </a:spcAft>
                        <a:buNone/>
                      </a:pPr>
                      <a:r>
                        <a:rPr lang="en-US" altLang="zh-CN" sz="1600" spc="120">
                          <a:latin typeface="微软雅黑" panose="020B0503020204020204" charset="-122"/>
                          <a:ea typeface="微软雅黑" panose="020B0503020204020204" charset="-122"/>
                          <a:cs typeface="微软雅黑" panose="020B0503020204020204" charset="-122"/>
                        </a:rPr>
                        <a:t>6</a:t>
                      </a:r>
                      <a:r>
                        <a:rPr lang="zh-CN" altLang="en-US" sz="1600" spc="120">
                          <a:latin typeface="微软雅黑" panose="020B0503020204020204" charset="-122"/>
                          <a:ea typeface="微软雅黑" panose="020B0503020204020204" charset="-122"/>
                          <a:cs typeface="微软雅黑" panose="020B0503020204020204" charset="-122"/>
                        </a:rPr>
                        <a:t>号动作组</a:t>
                      </a:r>
                      <a:endParaRPr lang="zh-CN" altLang="en-US" sz="1600" spc="120">
                        <a:latin typeface="微软雅黑" panose="020B0503020204020204" charset="-122"/>
                        <a:ea typeface="微软雅黑" panose="020B0503020204020204" charset="-122"/>
                        <a:cs typeface="微软雅黑" panose="020B0503020204020204" charset="-122"/>
                      </a:endParaRPr>
                    </a:p>
                  </a:txBody>
                  <a:tcPr marL="177800" marR="177800" marT="6350" marB="6350" anchor="ctr"/>
                </a:tc>
                <a:tc rowSpan="3">
                  <a:txBody>
                    <a:bodyPr/>
                    <a:p>
                      <a:pPr algn="l">
                        <a:lnSpc>
                          <a:spcPct val="120000"/>
                        </a:lnSpc>
                        <a:spcBef>
                          <a:spcPts val="0"/>
                        </a:spcBef>
                        <a:spcAft>
                          <a:spcPts val="0"/>
                        </a:spcAft>
                        <a:buNone/>
                      </a:pPr>
                      <a:r>
                        <a:rPr lang="en-US" altLang="zh-CN" sz="1600" spc="120">
                          <a:latin typeface="微软雅黑" panose="020B0503020204020204" charset="-122"/>
                          <a:ea typeface="微软雅黑" panose="020B0503020204020204" charset="-122"/>
                          <a:cs typeface="微软雅黑" panose="020B0503020204020204" charset="-122"/>
                        </a:rPr>
                        <a:t>” x ” 代表的数字代表机械臂操作的目标位置。</a:t>
                      </a:r>
                      <a:endParaRPr lang="en-US" altLang="zh-CN" sz="1600" spc="120">
                        <a:latin typeface="微软雅黑" panose="020B0503020204020204" charset="-122"/>
                        <a:ea typeface="微软雅黑" panose="020B0503020204020204" charset="-122"/>
                        <a:cs typeface="微软雅黑" panose="020B0503020204020204" charset="-122"/>
                      </a:endParaRPr>
                    </a:p>
                    <a:p>
                      <a:pPr algn="l">
                        <a:lnSpc>
                          <a:spcPct val="120000"/>
                        </a:lnSpc>
                        <a:spcBef>
                          <a:spcPts val="0"/>
                        </a:spcBef>
                        <a:spcAft>
                          <a:spcPts val="0"/>
                        </a:spcAft>
                        <a:buNone/>
                      </a:pPr>
                      <a:r>
                        <a:rPr lang="en-US" altLang="zh-CN" sz="1600" spc="120">
                          <a:latin typeface="微软雅黑" panose="020B0503020204020204" charset="-122"/>
                          <a:ea typeface="微软雅黑" panose="020B0503020204020204" charset="-122"/>
                          <a:cs typeface="微软雅黑" panose="020B0503020204020204" charset="-122"/>
                        </a:rPr>
                        <a:t>（1~5号位置）</a:t>
                      </a:r>
                      <a:endParaRPr lang="en-US" altLang="zh-CN" sz="1600" spc="120">
                        <a:latin typeface="微软雅黑" panose="020B0503020204020204" charset="-122"/>
                        <a:ea typeface="微软雅黑" panose="020B0503020204020204" charset="-122"/>
                        <a:cs typeface="微软雅黑" panose="020B0503020204020204" charset="-122"/>
                      </a:endParaRPr>
                    </a:p>
                    <a:p>
                      <a:pPr algn="l">
                        <a:lnSpc>
                          <a:spcPct val="120000"/>
                        </a:lnSpc>
                        <a:spcBef>
                          <a:spcPts val="0"/>
                        </a:spcBef>
                        <a:spcAft>
                          <a:spcPts val="0"/>
                        </a:spcAft>
                        <a:buNone/>
                      </a:pPr>
                      <a:r>
                        <a:rPr lang="en-US" altLang="zh-CN" sz="1600" spc="120">
                          <a:latin typeface="微软雅黑" panose="020B0503020204020204" charset="-122"/>
                          <a:ea typeface="微软雅黑" panose="020B0503020204020204" charset="-122"/>
                          <a:cs typeface="微软雅黑" panose="020B0503020204020204" charset="-122"/>
                        </a:rPr>
                        <a:t>比如61号动作组、71号动作组、85号动作组。</a:t>
                      </a:r>
                      <a:endParaRPr lang="en-US" altLang="zh-CN" sz="1600" spc="120">
                        <a:latin typeface="微软雅黑" panose="020B0503020204020204" charset="-122"/>
                        <a:ea typeface="微软雅黑" panose="020B0503020204020204" charset="-122"/>
                        <a:cs typeface="微软雅黑" panose="020B0503020204020204" charset="-122"/>
                      </a:endParaRPr>
                    </a:p>
                  </a:txBody>
                  <a:tcPr marL="177800" marR="177800" marT="6350" marB="6350" anchor="ctr"/>
                </a:tc>
                <a:tc>
                  <a:txBody>
                    <a:bodyPr/>
                    <a:p>
                      <a:pPr algn="l">
                        <a:lnSpc>
                          <a:spcPct val="120000"/>
                        </a:lnSpc>
                        <a:spcBef>
                          <a:spcPts val="0"/>
                        </a:spcBef>
                        <a:spcAft>
                          <a:spcPts val="0"/>
                        </a:spcAft>
                        <a:buNone/>
                      </a:pPr>
                      <a:r>
                        <a:rPr lang="zh-CN" altLang="en-US" sz="1600" spc="120">
                          <a:latin typeface="微软雅黑" panose="020B0503020204020204" charset="-122"/>
                          <a:ea typeface="微软雅黑" panose="020B0503020204020204" charset="-122"/>
                        </a:rPr>
                        <a:t>将夹起区域的指定位置上水果夹起</a:t>
                      </a:r>
                      <a:endParaRPr lang="zh-CN" altLang="en-US" sz="1600" spc="120">
                        <a:latin typeface="微软雅黑" panose="020B0503020204020204" charset="-122"/>
                        <a:ea typeface="微软雅黑" panose="020B0503020204020204" charset="-122"/>
                      </a:endParaRPr>
                    </a:p>
                  </a:txBody>
                  <a:tcPr marL="177800" marR="177800" marT="6350" marB="6350" anchor="ctr"/>
                </a:tc>
              </a:tr>
              <a:tr h="798830">
                <a:tc>
                  <a:txBody>
                    <a:bodyPr/>
                    <a:p>
                      <a:pPr algn="ctr">
                        <a:lnSpc>
                          <a:spcPct val="120000"/>
                        </a:lnSpc>
                        <a:spcBef>
                          <a:spcPts val="0"/>
                        </a:spcBef>
                        <a:spcAft>
                          <a:spcPts val="0"/>
                        </a:spcAft>
                        <a:buNone/>
                      </a:pPr>
                      <a:r>
                        <a:rPr lang="en-US" altLang="zh-CN" sz="1600" spc="120">
                          <a:latin typeface="微软雅黑" panose="020B0503020204020204" charset="-122"/>
                          <a:ea typeface="微软雅黑" panose="020B0503020204020204" charset="-122"/>
                        </a:rPr>
                        <a:t>7x</a:t>
                      </a:r>
                      <a:endParaRPr lang="en-US" altLang="zh-CN" sz="1600" spc="120">
                        <a:latin typeface="微软雅黑" panose="020B0503020204020204" charset="-122"/>
                        <a:ea typeface="微软雅黑" panose="020B0503020204020204" charset="-122"/>
                      </a:endParaRPr>
                    </a:p>
                  </a:txBody>
                  <a:tcPr marL="177800" marR="177800" marT="6350" marB="6350" anchor="ctr"/>
                </a:tc>
                <a:tc>
                  <a:txBody>
                    <a:bodyPr/>
                    <a:p>
                      <a:pPr algn="ctr">
                        <a:lnSpc>
                          <a:spcPct val="120000"/>
                        </a:lnSpc>
                        <a:spcBef>
                          <a:spcPts val="0"/>
                        </a:spcBef>
                        <a:spcAft>
                          <a:spcPts val="0"/>
                        </a:spcAft>
                        <a:buNone/>
                      </a:pPr>
                      <a:r>
                        <a:rPr lang="en-US" altLang="zh-CN" sz="1600" spc="120">
                          <a:latin typeface="微软雅黑" panose="020B0503020204020204" charset="-122"/>
                          <a:ea typeface="微软雅黑" panose="020B0503020204020204" charset="-122"/>
                          <a:cs typeface="微软雅黑" panose="020B0503020204020204" charset="-122"/>
                        </a:rPr>
                        <a:t>7</a:t>
                      </a:r>
                      <a:r>
                        <a:rPr lang="zh-CN" altLang="en-US" sz="1600" spc="120">
                          <a:latin typeface="微软雅黑" panose="020B0503020204020204" charset="-122"/>
                          <a:ea typeface="微软雅黑" panose="020B0503020204020204" charset="-122"/>
                          <a:cs typeface="微软雅黑" panose="020B0503020204020204" charset="-122"/>
                        </a:rPr>
                        <a:t>号动作组</a:t>
                      </a:r>
                      <a:endParaRPr lang="zh-CN" altLang="en-US" sz="1600" spc="120">
                        <a:latin typeface="微软雅黑" panose="020B0503020204020204" charset="-122"/>
                        <a:ea typeface="微软雅黑" panose="020B0503020204020204" charset="-122"/>
                        <a:cs typeface="微软雅黑" panose="020B0503020204020204" charset="-122"/>
                      </a:endParaRPr>
                    </a:p>
                  </a:txBody>
                  <a:tcPr marL="177800" marR="177800" marT="6350" marB="6350" anchor="ctr"/>
                </a:tc>
                <a:tc vMerge="1">
                  <a:tcPr/>
                </a:tc>
                <a:tc>
                  <a:txBody>
                    <a:bodyPr/>
                    <a:p>
                      <a:pPr algn="l">
                        <a:lnSpc>
                          <a:spcPct val="120000"/>
                        </a:lnSpc>
                        <a:spcBef>
                          <a:spcPts val="0"/>
                        </a:spcBef>
                        <a:spcAft>
                          <a:spcPts val="0"/>
                        </a:spcAft>
                        <a:buNone/>
                      </a:pPr>
                      <a:r>
                        <a:rPr lang="zh-CN" altLang="en-US" sz="1600" spc="120">
                          <a:latin typeface="微软雅黑" panose="020B0503020204020204" charset="-122"/>
                          <a:ea typeface="微软雅黑" panose="020B0503020204020204" charset="-122"/>
                        </a:rPr>
                        <a:t>将水果放入放置区域的指定位置的盒子</a:t>
                      </a:r>
                      <a:endParaRPr lang="zh-CN" altLang="en-US" sz="1600" spc="120">
                        <a:latin typeface="微软雅黑" panose="020B0503020204020204" charset="-122"/>
                        <a:ea typeface="微软雅黑" panose="020B0503020204020204" charset="-122"/>
                      </a:endParaRPr>
                    </a:p>
                  </a:txBody>
                  <a:tcPr marL="177800" marR="177800" marT="6350" marB="6350" anchor="ctr"/>
                </a:tc>
              </a:tr>
              <a:tr h="1061720">
                <a:tc>
                  <a:txBody>
                    <a:bodyPr/>
                    <a:p>
                      <a:pPr algn="ctr">
                        <a:lnSpc>
                          <a:spcPct val="120000"/>
                        </a:lnSpc>
                        <a:spcBef>
                          <a:spcPts val="0"/>
                        </a:spcBef>
                        <a:spcAft>
                          <a:spcPts val="0"/>
                        </a:spcAft>
                        <a:buNone/>
                      </a:pPr>
                      <a:r>
                        <a:rPr lang="en-US" altLang="zh-CN" sz="1600" spc="120">
                          <a:latin typeface="微软雅黑" panose="020B0503020204020204" charset="-122"/>
                          <a:ea typeface="微软雅黑" panose="020B0503020204020204" charset="-122"/>
                        </a:rPr>
                        <a:t>8x</a:t>
                      </a:r>
                      <a:endParaRPr lang="en-US" altLang="zh-CN" sz="1600" spc="120">
                        <a:latin typeface="微软雅黑" panose="020B0503020204020204" charset="-122"/>
                        <a:ea typeface="微软雅黑" panose="020B0503020204020204" charset="-122"/>
                      </a:endParaRPr>
                    </a:p>
                  </a:txBody>
                  <a:tcPr marL="177800" marR="177800" marT="6350" marB="6350" anchor="ctr"/>
                </a:tc>
                <a:tc>
                  <a:txBody>
                    <a:bodyPr/>
                    <a:p>
                      <a:pPr algn="ctr">
                        <a:lnSpc>
                          <a:spcPct val="120000"/>
                        </a:lnSpc>
                        <a:spcBef>
                          <a:spcPts val="0"/>
                        </a:spcBef>
                        <a:spcAft>
                          <a:spcPts val="0"/>
                        </a:spcAft>
                        <a:buNone/>
                      </a:pPr>
                      <a:r>
                        <a:rPr lang="en-US" altLang="zh-CN" sz="1600" spc="120">
                          <a:latin typeface="微软雅黑" panose="020B0503020204020204" charset="-122"/>
                          <a:ea typeface="微软雅黑" panose="020B0503020204020204" charset="-122"/>
                          <a:cs typeface="微软雅黑" panose="020B0503020204020204" charset="-122"/>
                        </a:rPr>
                        <a:t>8</a:t>
                      </a:r>
                      <a:r>
                        <a:rPr lang="zh-CN" altLang="en-US" sz="1600" spc="120">
                          <a:latin typeface="微软雅黑" panose="020B0503020204020204" charset="-122"/>
                          <a:ea typeface="微软雅黑" panose="020B0503020204020204" charset="-122"/>
                          <a:cs typeface="微软雅黑" panose="020B0503020204020204" charset="-122"/>
                        </a:rPr>
                        <a:t>号动作组</a:t>
                      </a:r>
                      <a:endParaRPr lang="zh-CN" altLang="en-US" sz="1600" spc="120">
                        <a:latin typeface="微软雅黑" panose="020B0503020204020204" charset="-122"/>
                        <a:ea typeface="微软雅黑" panose="020B0503020204020204" charset="-122"/>
                        <a:cs typeface="微软雅黑" panose="020B0503020204020204" charset="-122"/>
                      </a:endParaRPr>
                    </a:p>
                  </a:txBody>
                  <a:tcPr marL="177800" marR="177800" marT="6350" marB="6350" anchor="ctr"/>
                </a:tc>
                <a:tc vMerge="1">
                  <a:tcPr/>
                </a:tc>
                <a:tc>
                  <a:txBody>
                    <a:bodyPr/>
                    <a:p>
                      <a:pPr algn="l">
                        <a:lnSpc>
                          <a:spcPct val="120000"/>
                        </a:lnSpc>
                        <a:spcBef>
                          <a:spcPts val="0"/>
                        </a:spcBef>
                        <a:spcAft>
                          <a:spcPts val="0"/>
                        </a:spcAft>
                        <a:buNone/>
                      </a:pPr>
                      <a:r>
                        <a:rPr lang="zh-CN" altLang="en-US" sz="1600" spc="120">
                          <a:latin typeface="微软雅黑" panose="020B0503020204020204" charset="-122"/>
                          <a:ea typeface="微软雅黑" panose="020B0503020204020204" charset="-122"/>
                        </a:rPr>
                        <a:t>将放置区域的指定位置上的盒子夹起并放置到运送小车上</a:t>
                      </a:r>
                      <a:endParaRPr lang="zh-CN" altLang="en-US" sz="1600" spc="120">
                        <a:latin typeface="微软雅黑" panose="020B0503020204020204" charset="-122"/>
                        <a:ea typeface="微软雅黑" panose="020B0503020204020204" charset="-122"/>
                      </a:endParaRPr>
                    </a:p>
                  </a:txBody>
                  <a:tcPr marL="177800" marR="177800" marT="6350" marB="635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机械臂动作组</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1303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来看看二号机械臂动作组，它可以实现什么动作组呢？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aphicFrame>
        <p:nvGraphicFramePr>
          <p:cNvPr id="6" name="表格 5"/>
          <p:cNvGraphicFramePr/>
          <p:nvPr>
            <p:custDataLst>
              <p:tags r:id="rId1"/>
            </p:custDataLst>
          </p:nvPr>
        </p:nvGraphicFramePr>
        <p:xfrm>
          <a:off x="816610" y="3042285"/>
          <a:ext cx="10558780" cy="2884805"/>
        </p:xfrm>
        <a:graphic>
          <a:graphicData uri="http://schemas.openxmlformats.org/drawingml/2006/table">
            <a:tbl>
              <a:tblPr firstRow="1" bandRow="1">
                <a:tableStyleId>{5C22544A-7EE6-4342-B048-85BDC9FD1C3A}</a:tableStyleId>
              </a:tblPr>
              <a:tblGrid>
                <a:gridCol w="2639695"/>
                <a:gridCol w="2639695"/>
                <a:gridCol w="2639695"/>
                <a:gridCol w="2639695"/>
              </a:tblGrid>
              <a:tr h="620395">
                <a:tc rowSpan="2">
                  <a:txBody>
                    <a:bodyPr/>
                    <a:p>
                      <a:pPr algn="ctr">
                        <a:lnSpc>
                          <a:spcPct val="120000"/>
                        </a:lnSpc>
                        <a:buNone/>
                      </a:pPr>
                      <a:r>
                        <a:rPr lang="zh-CN" altLang="en-US" sz="1600" b="0">
                          <a:solidFill>
                            <a:schemeClr val="tx1"/>
                          </a:solidFill>
                          <a:latin typeface="微软雅黑" panose="020B0503020204020204" charset="-122"/>
                          <a:ea typeface="微软雅黑" panose="020B0503020204020204" charset="-122"/>
                          <a:cs typeface="微软雅黑" panose="020B0503020204020204" charset="-122"/>
                        </a:rPr>
                        <a:t>二号机械臂</a:t>
                      </a:r>
                      <a:endParaRPr lang="zh-CN" altLang="en-US" sz="1600" b="0">
                        <a:solidFill>
                          <a:schemeClr val="tx1"/>
                        </a:solidFill>
                        <a:latin typeface="微软雅黑" panose="020B0503020204020204" charset="-122"/>
                        <a:ea typeface="微软雅黑" panose="020B0503020204020204" charset="-122"/>
                        <a:cs typeface="微软雅黑" panose="020B0503020204020204" charset="-122"/>
                      </a:endParaRPr>
                    </a:p>
                    <a:p>
                      <a:pPr algn="ctr">
                        <a:lnSpc>
                          <a:spcPct val="120000"/>
                        </a:lnSpc>
                        <a:buNone/>
                      </a:pPr>
                      <a:r>
                        <a:rPr lang="zh-CN" altLang="en-US" sz="1600" b="0">
                          <a:solidFill>
                            <a:schemeClr val="tx1"/>
                          </a:solidFill>
                          <a:latin typeface="微软雅黑" panose="020B0503020204020204" charset="-122"/>
                          <a:ea typeface="微软雅黑" panose="020B0503020204020204" charset="-122"/>
                          <a:cs typeface="微软雅黑" panose="020B0503020204020204" charset="-122"/>
                        </a:rPr>
                        <a:t>动作组</a:t>
                      </a:r>
                      <a:endParaRPr lang="zh-CN" altLang="en-US" sz="1600" b="0">
                        <a:solidFill>
                          <a:schemeClr val="tx1"/>
                        </a:solidFill>
                        <a:latin typeface="微软雅黑" panose="020B0503020204020204" charset="-122"/>
                        <a:ea typeface="微软雅黑" panose="020B0503020204020204" charset="-122"/>
                        <a:cs typeface="微软雅黑" panose="020B0503020204020204" charset="-122"/>
                      </a:endParaRPr>
                    </a:p>
                    <a:p>
                      <a:pPr algn="ctr">
                        <a:lnSpc>
                          <a:spcPct val="120000"/>
                        </a:lnSpc>
                        <a:buNone/>
                      </a:pPr>
                      <a:r>
                        <a:rPr lang="zh-CN" altLang="en-US" sz="1600" b="0">
                          <a:solidFill>
                            <a:schemeClr val="tx1"/>
                          </a:solidFill>
                          <a:latin typeface="微软雅黑" panose="020B0503020204020204" charset="-122"/>
                          <a:ea typeface="微软雅黑" panose="020B0503020204020204" charset="-122"/>
                          <a:cs typeface="微软雅黑" panose="020B0503020204020204" charset="-122"/>
                        </a:rPr>
                        <a:t>（x代表位置）</a:t>
                      </a:r>
                      <a:endParaRPr lang="zh-CN" altLang="en-US" sz="1600" b="0">
                        <a:solidFill>
                          <a:schemeClr val="tx1"/>
                        </a:solidFill>
                        <a:latin typeface="微软雅黑" panose="020B0503020204020204" charset="-122"/>
                        <a:ea typeface="微软雅黑" panose="020B0503020204020204" charset="-122"/>
                        <a:cs typeface="微软雅黑" panose="020B0503020204020204" charset="-122"/>
                      </a:endParaRPr>
                    </a:p>
                  </a:txBody>
                  <a:tcPr anchor="ctr"/>
                </a:tc>
                <a:tc gridSpan="2">
                  <a:txBody>
                    <a:bodyPr/>
                    <a:p>
                      <a:pPr algn="ctr">
                        <a:lnSpc>
                          <a:spcPct val="120000"/>
                        </a:lnSpc>
                        <a:buNone/>
                      </a:pPr>
                      <a:r>
                        <a:rPr lang="zh-CN" altLang="en-US" sz="1600" b="0">
                          <a:solidFill>
                            <a:schemeClr val="tx1"/>
                          </a:solidFill>
                          <a:latin typeface="微软雅黑" panose="020B0503020204020204" charset="-122"/>
                          <a:ea typeface="微软雅黑" panose="020B0503020204020204" charset="-122"/>
                        </a:rPr>
                        <a:t>解析</a:t>
                      </a:r>
                      <a:endParaRPr lang="zh-CN" altLang="en-US" sz="1600" b="0">
                        <a:solidFill>
                          <a:schemeClr val="tx1"/>
                        </a:solidFill>
                        <a:latin typeface="微软雅黑" panose="020B0503020204020204" charset="-122"/>
                        <a:ea typeface="微软雅黑" panose="020B0503020204020204" charset="-122"/>
                      </a:endParaRPr>
                    </a:p>
                  </a:txBody>
                  <a:tcPr anchor="ctr"/>
                </a:tc>
                <a:tc hMerge="1">
                  <a:tcPr/>
                </a:tc>
                <a:tc rowSpan="2">
                  <a:txBody>
                    <a:bodyPr/>
                    <a:p>
                      <a:pPr algn="ctr">
                        <a:lnSpc>
                          <a:spcPct val="120000"/>
                        </a:lnSpc>
                        <a:buNone/>
                      </a:pPr>
                      <a:r>
                        <a:rPr lang="zh-CN" altLang="en-US" sz="1600" b="0">
                          <a:solidFill>
                            <a:schemeClr val="tx1"/>
                          </a:solidFill>
                          <a:latin typeface="微软雅黑" panose="020B0503020204020204" charset="-122"/>
                          <a:ea typeface="微软雅黑" panose="020B0503020204020204" charset="-122"/>
                        </a:rPr>
                        <a:t>解释</a:t>
                      </a:r>
                      <a:endParaRPr lang="zh-CN" altLang="en-US" sz="1600" b="0">
                        <a:solidFill>
                          <a:schemeClr val="tx1"/>
                        </a:solidFill>
                        <a:latin typeface="微软雅黑" panose="020B0503020204020204" charset="-122"/>
                        <a:ea typeface="微软雅黑" panose="020B0503020204020204" charset="-122"/>
                      </a:endParaRPr>
                    </a:p>
                  </a:txBody>
                  <a:tcPr anchor="ctr"/>
                </a:tc>
              </a:tr>
              <a:tr h="620395">
                <a:tc vMerge="1">
                  <a:tcPr/>
                </a:tc>
                <a:tc>
                  <a:txBody>
                    <a:bodyPr/>
                    <a:p>
                      <a:pPr algn="ctr">
                        <a:lnSpc>
                          <a:spcPct val="120000"/>
                        </a:lnSpc>
                        <a:buNone/>
                      </a:pPr>
                      <a:r>
                        <a:rPr lang="zh-CN" altLang="en-US" sz="1600">
                          <a:latin typeface="微软雅黑" panose="020B0503020204020204" charset="-122"/>
                          <a:ea typeface="微软雅黑" panose="020B0503020204020204" charset="-122"/>
                        </a:rPr>
                        <a:t>归属动作组</a:t>
                      </a:r>
                      <a:endParaRPr lang="zh-CN" altLang="en-US" sz="1600">
                        <a:latin typeface="微软雅黑" panose="020B0503020204020204" charset="-122"/>
                        <a:ea typeface="微软雅黑" panose="020B0503020204020204" charset="-122"/>
                      </a:endParaRPr>
                    </a:p>
                  </a:txBody>
                  <a:tcPr anchor="ctr"/>
                </a:tc>
                <a:tc>
                  <a:txBody>
                    <a:bodyPr/>
                    <a:p>
                      <a:pPr algn="ctr">
                        <a:lnSpc>
                          <a:spcPct val="120000"/>
                        </a:lnSpc>
                        <a:buNone/>
                      </a:pPr>
                      <a:r>
                        <a:rPr lang="zh-CN" altLang="en-US" sz="1600">
                          <a:latin typeface="微软雅黑" panose="020B0503020204020204" charset="-122"/>
                          <a:ea typeface="微软雅黑" panose="020B0503020204020204" charset="-122"/>
                        </a:rPr>
                        <a:t>位置</a:t>
                      </a:r>
                      <a:endParaRPr lang="zh-CN" altLang="en-US" sz="1600">
                        <a:latin typeface="微软雅黑" panose="020B0503020204020204" charset="-122"/>
                        <a:ea typeface="微软雅黑" panose="020B0503020204020204" charset="-122"/>
                      </a:endParaRPr>
                    </a:p>
                  </a:txBody>
                  <a:tcPr anchor="ctr"/>
                </a:tc>
                <a:tc vMerge="1">
                  <a:tcPr/>
                </a:tc>
              </a:tr>
              <a:tr h="807085">
                <a:tc>
                  <a:txBody>
                    <a:bodyPr/>
                    <a:p>
                      <a:pPr algn="ctr">
                        <a:lnSpc>
                          <a:spcPct val="120000"/>
                        </a:lnSpc>
                        <a:buNone/>
                      </a:pPr>
                      <a:r>
                        <a:rPr lang="en-US" altLang="zh-CN" sz="1600">
                          <a:latin typeface="微软雅黑" panose="020B0503020204020204" charset="-122"/>
                          <a:ea typeface="微软雅黑" panose="020B0503020204020204" charset="-122"/>
                        </a:rPr>
                        <a:t>9x</a:t>
                      </a:r>
                      <a:endParaRPr lang="en-US" altLang="zh-CN" sz="1600">
                        <a:latin typeface="微软雅黑" panose="020B0503020204020204" charset="-122"/>
                        <a:ea typeface="微软雅黑" panose="020B0503020204020204" charset="-122"/>
                      </a:endParaRPr>
                    </a:p>
                  </a:txBody>
                  <a:tcPr anchor="ctr"/>
                </a:tc>
                <a:tc>
                  <a:txBody>
                    <a:bodyPr/>
                    <a:p>
                      <a:pPr algn="ctr">
                        <a:lnSpc>
                          <a:spcPct val="120000"/>
                        </a:lnSpc>
                        <a:buNone/>
                      </a:pPr>
                      <a:r>
                        <a:rPr lang="en-US" altLang="zh-CN" sz="1600">
                          <a:latin typeface="微软雅黑" panose="020B0503020204020204" charset="-122"/>
                          <a:ea typeface="微软雅黑" panose="020B0503020204020204" charset="-122"/>
                          <a:cs typeface="微软雅黑" panose="020B0503020204020204" charset="-122"/>
                        </a:rPr>
                        <a:t>9</a:t>
                      </a:r>
                      <a:r>
                        <a:rPr lang="zh-CN" altLang="en-US" sz="1600">
                          <a:latin typeface="微软雅黑" panose="020B0503020204020204" charset="-122"/>
                          <a:ea typeface="微软雅黑" panose="020B0503020204020204" charset="-122"/>
                          <a:cs typeface="微软雅黑" panose="020B0503020204020204" charset="-122"/>
                        </a:rPr>
                        <a:t>号动作组</a:t>
                      </a:r>
                      <a:endParaRPr lang="zh-CN" altLang="en-US" sz="1600">
                        <a:latin typeface="微软雅黑" panose="020B0503020204020204" charset="-122"/>
                        <a:ea typeface="微软雅黑" panose="020B0503020204020204" charset="-122"/>
                        <a:cs typeface="微软雅黑" panose="020B0503020204020204" charset="-122"/>
                      </a:endParaRPr>
                    </a:p>
                  </a:txBody>
                  <a:tcPr anchor="ctr"/>
                </a:tc>
                <a:tc rowSpan="2">
                  <a:txBody>
                    <a:bodyPr/>
                    <a:p>
                      <a:pPr algn="ctr">
                        <a:lnSpc>
                          <a:spcPct val="120000"/>
                        </a:lnSpc>
                        <a:buNone/>
                      </a:pPr>
                      <a:r>
                        <a:rPr lang="zh-CN" altLang="en-US" sz="1600">
                          <a:latin typeface="微软雅黑" panose="020B0503020204020204" charset="-122"/>
                          <a:ea typeface="微软雅黑" panose="020B0503020204020204" charset="-122"/>
                          <a:cs typeface="微软雅黑" panose="020B0503020204020204" charset="-122"/>
                        </a:rPr>
                        <a:t>机械臂操作的目标位置</a:t>
                      </a:r>
                      <a:endParaRPr lang="zh-CN" altLang="en-US" sz="1600">
                        <a:latin typeface="微软雅黑" panose="020B0503020204020204" charset="-122"/>
                        <a:ea typeface="微软雅黑" panose="020B0503020204020204" charset="-122"/>
                        <a:cs typeface="微软雅黑" panose="020B0503020204020204" charset="-122"/>
                      </a:endParaRPr>
                    </a:p>
                    <a:p>
                      <a:pPr algn="ctr">
                        <a:lnSpc>
                          <a:spcPct val="120000"/>
                        </a:lnSpc>
                        <a:buNone/>
                      </a:pPr>
                      <a:r>
                        <a:rPr lang="zh-CN" altLang="en-US" sz="1600">
                          <a:latin typeface="微软雅黑" panose="020B0503020204020204" charset="-122"/>
                          <a:ea typeface="微软雅黑" panose="020B0503020204020204" charset="-122"/>
                          <a:cs typeface="微软雅黑" panose="020B0503020204020204" charset="-122"/>
                        </a:rPr>
                        <a:t>比如</a:t>
                      </a:r>
                      <a:r>
                        <a:rPr lang="en-US" altLang="zh-CN" sz="1600">
                          <a:latin typeface="微软雅黑" panose="020B0503020204020204" charset="-122"/>
                          <a:ea typeface="微软雅黑" panose="020B0503020204020204" charset="-122"/>
                          <a:cs typeface="微软雅黑" panose="020B0503020204020204" charset="-122"/>
                        </a:rPr>
                        <a:t>91</a:t>
                      </a:r>
                      <a:r>
                        <a:rPr lang="zh-CN" altLang="en-US" sz="1600">
                          <a:latin typeface="微软雅黑" panose="020B0503020204020204" charset="-122"/>
                          <a:ea typeface="微软雅黑" panose="020B0503020204020204" charset="-122"/>
                          <a:cs typeface="微软雅黑" panose="020B0503020204020204" charset="-122"/>
                        </a:rPr>
                        <a:t>号动作组，</a:t>
                      </a:r>
                      <a:r>
                        <a:rPr lang="en-US" altLang="zh-CN" sz="1600">
                          <a:latin typeface="微软雅黑" panose="020B0503020204020204" charset="-122"/>
                          <a:ea typeface="微软雅黑" panose="020B0503020204020204" charset="-122"/>
                          <a:cs typeface="微软雅黑" panose="020B0503020204020204" charset="-122"/>
                        </a:rPr>
                        <a:t>102</a:t>
                      </a:r>
                      <a:r>
                        <a:rPr lang="zh-CN" altLang="en-US" sz="1600">
                          <a:latin typeface="微软雅黑" panose="020B0503020204020204" charset="-122"/>
                          <a:ea typeface="微软雅黑" panose="020B0503020204020204" charset="-122"/>
                          <a:cs typeface="微软雅黑" panose="020B0503020204020204" charset="-122"/>
                        </a:rPr>
                        <a:t>号动作组，</a:t>
                      </a:r>
                      <a:endParaRPr lang="zh-CN" altLang="en-US" sz="1600">
                        <a:latin typeface="微软雅黑" panose="020B0503020204020204" charset="-122"/>
                        <a:ea typeface="微软雅黑" panose="020B0503020204020204" charset="-122"/>
                        <a:cs typeface="微软雅黑" panose="020B0503020204020204" charset="-122"/>
                      </a:endParaRPr>
                    </a:p>
                  </a:txBody>
                  <a:tcPr anchor="ctr"/>
                </a:tc>
                <a:tc>
                  <a:txBody>
                    <a:bodyPr/>
                    <a:p>
                      <a:pPr algn="ctr">
                        <a:lnSpc>
                          <a:spcPct val="120000"/>
                        </a:lnSpc>
                        <a:buNone/>
                      </a:pPr>
                      <a:r>
                        <a:rPr lang="zh-CN" altLang="en-US" sz="1600">
                          <a:latin typeface="微软雅黑" panose="020B0503020204020204" charset="-122"/>
                          <a:ea typeface="微软雅黑" panose="020B0503020204020204" charset="-122"/>
                        </a:rPr>
                        <a:t>将盒子从车上取下放置在目标位置上</a:t>
                      </a:r>
                      <a:endParaRPr lang="zh-CN" altLang="en-US" sz="1600">
                        <a:latin typeface="微软雅黑" panose="020B0503020204020204" charset="-122"/>
                        <a:ea typeface="微软雅黑" panose="020B0503020204020204" charset="-122"/>
                      </a:endParaRPr>
                    </a:p>
                  </a:txBody>
                  <a:tcPr anchor="ctr"/>
                </a:tc>
              </a:tr>
              <a:tr h="836930">
                <a:tc>
                  <a:txBody>
                    <a:bodyPr/>
                    <a:p>
                      <a:pPr algn="ctr">
                        <a:lnSpc>
                          <a:spcPct val="120000"/>
                        </a:lnSpc>
                        <a:buNone/>
                      </a:pPr>
                      <a:r>
                        <a:rPr lang="en-US" altLang="zh-CN" sz="1600">
                          <a:latin typeface="微软雅黑" panose="020B0503020204020204" charset="-122"/>
                          <a:ea typeface="微软雅黑" panose="020B0503020204020204" charset="-122"/>
                        </a:rPr>
                        <a:t>10x</a:t>
                      </a:r>
                      <a:endParaRPr lang="en-US" altLang="zh-CN" sz="1600">
                        <a:latin typeface="微软雅黑" panose="020B0503020204020204" charset="-122"/>
                        <a:ea typeface="微软雅黑" panose="020B0503020204020204" charset="-122"/>
                      </a:endParaRPr>
                    </a:p>
                  </a:txBody>
                  <a:tcPr anchor="ctr"/>
                </a:tc>
                <a:tc>
                  <a:txBody>
                    <a:bodyPr/>
                    <a:p>
                      <a:pPr algn="ctr">
                        <a:lnSpc>
                          <a:spcPct val="120000"/>
                        </a:lnSpc>
                        <a:buNone/>
                      </a:pPr>
                      <a:r>
                        <a:rPr lang="en-US" altLang="zh-CN" sz="1600">
                          <a:latin typeface="微软雅黑" panose="020B0503020204020204" charset="-122"/>
                          <a:ea typeface="微软雅黑" panose="020B0503020204020204" charset="-122"/>
                          <a:cs typeface="微软雅黑" panose="020B0503020204020204" charset="-122"/>
                        </a:rPr>
                        <a:t>10</a:t>
                      </a:r>
                      <a:r>
                        <a:rPr lang="zh-CN" altLang="en-US" sz="1600">
                          <a:latin typeface="微软雅黑" panose="020B0503020204020204" charset="-122"/>
                          <a:ea typeface="微软雅黑" panose="020B0503020204020204" charset="-122"/>
                          <a:cs typeface="微软雅黑" panose="020B0503020204020204" charset="-122"/>
                        </a:rPr>
                        <a:t>号动作组</a:t>
                      </a:r>
                      <a:endParaRPr lang="zh-CN" altLang="en-US" sz="1600">
                        <a:latin typeface="微软雅黑" panose="020B0503020204020204" charset="-122"/>
                        <a:ea typeface="微软雅黑" panose="020B0503020204020204" charset="-122"/>
                        <a:cs typeface="微软雅黑" panose="020B0503020204020204" charset="-122"/>
                      </a:endParaRPr>
                    </a:p>
                  </a:txBody>
                  <a:tcPr anchor="ctr"/>
                </a:tc>
                <a:tc vMerge="1">
                  <a:tcPr anchor="ctr"/>
                </a:tc>
                <a:tc>
                  <a:txBody>
                    <a:bodyPr/>
                    <a:p>
                      <a:pPr algn="ctr">
                        <a:lnSpc>
                          <a:spcPct val="120000"/>
                        </a:lnSpc>
                        <a:buNone/>
                      </a:pPr>
                      <a:r>
                        <a:rPr lang="zh-CN" altLang="en-US" sz="1600">
                          <a:latin typeface="微软雅黑" panose="020B0503020204020204" charset="-122"/>
                          <a:ea typeface="微软雅黑" panose="020B0503020204020204" charset="-122"/>
                        </a:rPr>
                        <a:t>把盒子从目标位置夹取位置到传送带上</a:t>
                      </a:r>
                      <a:endParaRPr lang="zh-CN" altLang="en-US" sz="1600">
                        <a:latin typeface="微软雅黑" panose="020B0503020204020204" charset="-122"/>
                        <a:ea typeface="微软雅黑" panose="020B050302020402020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2100" y="3014345"/>
            <a:ext cx="11607800" cy="737235"/>
          </a:xfrm>
          <a:prstGeom prst="rect">
            <a:avLst/>
          </a:prstGeom>
          <a:noFill/>
        </p:spPr>
        <p:txBody>
          <a:bodyPr wrap="square" rtlCol="0">
            <a:spAutoFit/>
          </a:bodyPr>
          <a:p>
            <a:pPr algn="ctr"/>
            <a:r>
              <a:rPr lang="zh-CN" altLang="en-US" sz="4200">
                <a:solidFill>
                  <a:schemeClr val="bg1"/>
                </a:solidFill>
                <a:latin typeface="思源黑体 CN Bold" panose="020B0800000000000000" charset="-122"/>
                <a:ea typeface="思源黑体 CN Bold" panose="020B0800000000000000" charset="-122"/>
              </a:rPr>
              <a:t>三、</a:t>
            </a:r>
            <a:r>
              <a:rPr sz="4200">
                <a:solidFill>
                  <a:schemeClr val="bg1"/>
                </a:solidFill>
                <a:latin typeface="思源黑体 CN Bold" panose="020B0800000000000000" charset="-122"/>
                <a:ea typeface="思源黑体 CN Bold" panose="020B0800000000000000" charset="-122"/>
              </a:rPr>
              <a:t>Python实现传送带和机械臂联动</a:t>
            </a:r>
            <a:endParaRPr sz="4200">
              <a:solidFill>
                <a:schemeClr val="bg1"/>
              </a:solidFill>
              <a:latin typeface="思源黑体 CN Bold" panose="020B0800000000000000" charset="-122"/>
              <a:ea typeface="思源黑体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实验探究</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43141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同学们是不是对于机械臂动作组有了一个清晰的了解，根据文档的指令，我们就可以完成传送带与机械臂的联动，实现更多的动作了。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那么根据文档二号机械臂100号动作组，另外参照老师的源码，实现一个完整的生产过程。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生产过程需要完成什么？</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 操作机械臂将智能小车的水果夹取到仓储区域，存放到箱子。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 夹取存放水果的箱子。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 将箱子放入传送带上运输。</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实验探究</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1410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最终完成效果：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Video_20191205_024920_268"/>
          <p:cNvPicPr>
            <a:picLocks noChangeAspect="1"/>
          </p:cNvPicPr>
          <p:nvPr/>
        </p:nvPicPr>
        <p:blipFill>
          <a:blip r:embed="rId1"/>
          <a:stretch>
            <a:fillRect/>
          </a:stretch>
        </p:blipFill>
        <p:spPr>
          <a:xfrm>
            <a:off x="5091113" y="2692400"/>
            <a:ext cx="2009775" cy="3574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635" y="1515745"/>
            <a:ext cx="10160000" cy="28752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控制传送带实验要求：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1371600" lvl="2" indent="508000" fontAlgn="auto">
              <a:lnSpc>
                <a:spcPct val="150000"/>
              </a:lnSpc>
              <a:spcBef>
                <a:spcPts val="1000"/>
              </a:spcBef>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观察流程图、思维导图，判断程序具有什么功能。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1371600" lvl="2"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实验器材：传送带与机械臂。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1371600" lvl="2"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控制模块：机械臂可控制的动作组。</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457200" indent="508000" fontAlgn="auto">
              <a:lnSpc>
                <a:spcPct val="150000"/>
              </a:lnSpc>
              <a:spcBef>
                <a:spcPts val="1000"/>
              </a:spcBef>
              <a:buAutoNum type="arabicPeriod"/>
              <a:extLst>
                <a:ext uri="{35155182-B16C-46BC-9424-99874614C6A1}">
                  <wpsdc:indentchars xmlns:wpsdc="http://www.wps.cn/officeDocument/2017/drawingmlCustomData" val="200" checksum="282533468"/>
                </a:ext>
              </a:extLst>
            </a:pPr>
            <a:r>
              <a:rPr lang="en-US" altLang="zh-CN" sz="2000" dirty="0">
                <a:sym typeface="+mn-ea"/>
              </a:rPr>
              <a:t> </a:t>
            </a:r>
            <a:r>
              <a:rPr lang="zh-CN" altLang="en-US" sz="2000" dirty="0">
                <a:sym typeface="+mn-ea"/>
              </a:rPr>
              <a:t>以小组的形式完成实验。</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6" name="图片 5" descr="girls-on-desk-looking-at-notebook-159823"/>
          <p:cNvPicPr>
            <a:picLocks noChangeAspect="1"/>
          </p:cNvPicPr>
          <p:nvPr/>
        </p:nvPicPr>
        <p:blipFill>
          <a:blip r:embed="rId1"/>
          <a:stretch>
            <a:fillRect/>
          </a:stretch>
        </p:blipFill>
        <p:spPr>
          <a:xfrm>
            <a:off x="4796790" y="4527550"/>
            <a:ext cx="2598420" cy="1729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326640"/>
            <a:ext cx="5732780" cy="23558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同学们还记得机械臂可以应用在农业中解决什么问题吗？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6" name="文本框 5"/>
          <p:cNvSpPr txBox="1"/>
          <p:nvPr/>
        </p:nvSpPr>
        <p:spPr>
          <a:xfrm>
            <a:off x="996950" y="1712595"/>
            <a:ext cx="1097280" cy="460375"/>
          </a:xfrm>
          <a:prstGeom prst="rect">
            <a:avLst/>
          </a:prstGeom>
          <a:noFill/>
        </p:spPr>
        <p:txBody>
          <a:bodyPr wrap="none" rtlCol="0">
            <a:spAutoFit/>
          </a:bodyPr>
          <a:p>
            <a:pPr algn="l"/>
            <a:r>
              <a:rPr lang="zh-CN" altLang="en-US" sz="2400">
                <a:solidFill>
                  <a:srgbClr val="1F3964"/>
                </a:solidFill>
                <a:latin typeface="思源黑体 CN Normal" panose="020B0400000000000000" charset="-122"/>
                <a:ea typeface="思源黑体 CN Normal" panose="020B0400000000000000" charset="-122"/>
              </a:rPr>
              <a:t>思考：</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3" name="图片 2" descr="260a49b92700d4c13d3b7948cb86567a"/>
          <p:cNvPicPr>
            <a:picLocks noChangeAspect="1"/>
          </p:cNvPicPr>
          <p:nvPr/>
        </p:nvPicPr>
        <p:blipFill>
          <a:blip r:embed="rId1"/>
          <a:stretch>
            <a:fillRect/>
          </a:stretch>
        </p:blipFill>
        <p:spPr>
          <a:xfrm>
            <a:off x="7223760" y="1799590"/>
            <a:ext cx="4239260" cy="3798570"/>
          </a:xfrm>
          <a:prstGeom prst="rect">
            <a:avLst/>
          </a:prstGeom>
        </p:spPr>
      </p:pic>
      <p:pic>
        <p:nvPicPr>
          <p:cNvPr id="26" name="图片 25" descr="PPT母版"/>
          <p:cNvPicPr>
            <a:picLocks noChangeAspect="1"/>
          </p:cNvPicPr>
          <p:nvPr/>
        </p:nvPicPr>
        <p:blipFill>
          <a:blip r:embed="rId2"/>
          <a:stretch>
            <a:fillRect/>
          </a:stretch>
        </p:blipFill>
        <p:spPr>
          <a:xfrm>
            <a:off x="405130" y="4682490"/>
            <a:ext cx="2104390" cy="595630"/>
          </a:xfrm>
          <a:prstGeom prst="rect">
            <a:avLst/>
          </a:prstGeom>
        </p:spPr>
      </p:pic>
      <p:pic>
        <p:nvPicPr>
          <p:cNvPr id="7" name="图片 6" descr="20190621小学版人物集合-小飞_55"/>
          <p:cNvPicPr>
            <a:picLocks noChangeAspect="1"/>
          </p:cNvPicPr>
          <p:nvPr/>
        </p:nvPicPr>
        <p:blipFill>
          <a:blip r:embed="rId3"/>
          <a:stretch>
            <a:fillRect/>
          </a:stretch>
        </p:blipFill>
        <p:spPr>
          <a:xfrm>
            <a:off x="5513705" y="3868420"/>
            <a:ext cx="1651635" cy="1691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2" name="文本框 1"/>
          <p:cNvSpPr txBox="1"/>
          <p:nvPr/>
        </p:nvSpPr>
        <p:spPr>
          <a:xfrm>
            <a:off x="5575618" y="6068695"/>
            <a:ext cx="3419475" cy="368300"/>
          </a:xfrm>
          <a:prstGeom prst="rect">
            <a:avLst/>
          </a:prstGeom>
          <a:noFill/>
        </p:spPr>
        <p:txBody>
          <a:bodyPr wrap="square" rtlCol="0">
            <a:spAutoFit/>
          </a:bodyPr>
          <a:p>
            <a:r>
              <a:rPr lang="zh-CN" altLang="en-US" sz="1600">
                <a:latin typeface="思源黑体 CN Light" panose="020B0300000000000000" charset="-122"/>
                <a:ea typeface="思源黑体 CN Light" panose="020B0300000000000000" charset="-122"/>
              </a:rPr>
              <a:t>编程逻辑图（流程图</a:t>
            </a:r>
            <a:r>
              <a:rPr lang="zh-CN" altLang="en-US">
                <a:latin typeface="思源黑体 CN Light" panose="020B0300000000000000" charset="-122"/>
                <a:ea typeface="思源黑体 CN Light" panose="020B0300000000000000" charset="-122"/>
              </a:rPr>
              <a:t>）</a:t>
            </a:r>
            <a:endParaRPr lang="zh-CN" altLang="en-US">
              <a:latin typeface="思源黑体 CN Light" panose="020B0300000000000000" charset="-122"/>
              <a:ea typeface="思源黑体 CN Light" panose="020B0300000000000000" charset="-122"/>
            </a:endParaRPr>
          </a:p>
        </p:txBody>
      </p:sp>
      <p:pic>
        <p:nvPicPr>
          <p:cNvPr id="3" name="ECB019B1-382A-4266-B25C-5B523AA43C14-1" descr="qt_temp"/>
          <p:cNvPicPr>
            <a:picLocks noChangeAspect="1"/>
          </p:cNvPicPr>
          <p:nvPr/>
        </p:nvPicPr>
        <p:blipFill>
          <a:blip r:embed="rId1"/>
          <a:srcRect l="7181" t="4537" r="8628" b="5561"/>
          <a:stretch>
            <a:fillRect/>
          </a:stretch>
        </p:blipFill>
        <p:spPr>
          <a:xfrm>
            <a:off x="5980748" y="263525"/>
            <a:ext cx="3014345" cy="6331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C9F754DE-2CAD-44b6-B708-469DEB6407EB-2" descr="qt_temp"/>
          <p:cNvPicPr>
            <a:picLocks noChangeAspect="1"/>
          </p:cNvPicPr>
          <p:nvPr/>
        </p:nvPicPr>
        <p:blipFill>
          <a:blip r:embed="rId1"/>
          <a:stretch>
            <a:fillRect/>
          </a:stretch>
        </p:blipFill>
        <p:spPr>
          <a:xfrm>
            <a:off x="1066800" y="2026920"/>
            <a:ext cx="10058400" cy="2803525"/>
          </a:xfrm>
          <a:prstGeom prst="rect">
            <a:avLst/>
          </a:prstGeom>
        </p:spPr>
      </p:pic>
      <p:sp>
        <p:nvSpPr>
          <p:cNvPr id="3" name="文本框 2"/>
          <p:cNvSpPr txBox="1"/>
          <p:nvPr/>
        </p:nvSpPr>
        <p:spPr>
          <a:xfrm>
            <a:off x="5253038" y="4955540"/>
            <a:ext cx="1685925" cy="368300"/>
          </a:xfrm>
          <a:prstGeom prst="rect">
            <a:avLst/>
          </a:prstGeom>
          <a:noFill/>
        </p:spPr>
        <p:txBody>
          <a:bodyPr wrap="square" rtlCol="0">
            <a:spAutoFit/>
          </a:bodyPr>
          <a:p>
            <a:r>
              <a:rPr lang="zh-CN" altLang="en-US">
                <a:latin typeface="思源黑体 CN Light" panose="020B0300000000000000" charset="-122"/>
                <a:ea typeface="思源黑体 CN Light" panose="020B0300000000000000" charset="-122"/>
              </a:rPr>
              <a:t>思维导图</a:t>
            </a:r>
            <a:endParaRPr lang="zh-CN" altLang="en-US">
              <a:latin typeface="思源黑体 CN Light" panose="020B0300000000000000" charset="-122"/>
              <a:ea typeface="思源黑体 CN Light" panose="020B03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635" y="1515745"/>
            <a:ext cx="4784725" cy="41548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609600" fontAlgn="auto">
              <a:lnSpc>
                <a:spcPct val="150000"/>
              </a:lnSpc>
              <a:spcBef>
                <a:spcPts val="1000"/>
              </a:spcBef>
              <a:buAutoNum type="arabicPeriod"/>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以小组的形式讨论 5分钟，确定程序的功能，而非盲目开始。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胆大心细，碰见程序出错，需要镇定，查看错误提示，根据错误提示查找正确答案。</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注意标点符号等中英文状态，需要使用英文状态的标点符号</a:t>
            </a:r>
            <a:r>
              <a:rPr lang="zh-CN" altLang="en-US" sz="2000" dirty="0">
                <a:sym typeface="+mn-ea"/>
              </a:rPr>
              <a:t>输入。</a:t>
            </a:r>
            <a:endParaRPr lang="zh-CN" altLang="en-US" sz="2000" b="1"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battle-board-game-challenge-chess-209640"/>
          <p:cNvPicPr>
            <a:picLocks noChangeAspect="1"/>
          </p:cNvPicPr>
          <p:nvPr/>
        </p:nvPicPr>
        <p:blipFill>
          <a:blip r:embed="rId1"/>
          <a:stretch>
            <a:fillRect/>
          </a:stretch>
        </p:blipFill>
        <p:spPr>
          <a:xfrm>
            <a:off x="6177915" y="1727835"/>
            <a:ext cx="5379085" cy="3613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总结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635" y="1515745"/>
            <a:ext cx="10160000" cy="209296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了解了传送带的一些相关知识，并探索了如何将传送带应用在农场中。虽然传送带的控制看似非常简单，但是我们下节课尝试将传送带和我们之前学习的机械臂进行联动，这对于同学们来说将是一个不小的挑战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C:\Users\lansenboy\Pictures\Camera Roll\close-up-of-human-hand-327533.jpgclose-up-of-human-hand-327533"/>
          <p:cNvPicPr>
            <a:picLocks noChangeAspect="1"/>
          </p:cNvPicPr>
          <p:nvPr/>
        </p:nvPicPr>
        <p:blipFill>
          <a:blip r:embed="rId1"/>
          <a:srcRect/>
          <a:stretch>
            <a:fillRect/>
          </a:stretch>
        </p:blipFill>
        <p:spPr>
          <a:xfrm>
            <a:off x="4064635" y="3770948"/>
            <a:ext cx="4062730" cy="2538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r>
              <a:rPr lang="zh-CN" altLang="en-US" sz="2400">
                <a:solidFill>
                  <a:srgbClr val="1F3964"/>
                </a:solidFill>
                <a:latin typeface="思源黑体 CN Normal" panose="020B0400000000000000" charset="-122"/>
                <a:ea typeface="思源黑体 CN Normal" panose="020B0400000000000000" charset="-122"/>
                <a:sym typeface="+mn-ea"/>
              </a:rPr>
              <a:t>课后实验&amp;思考</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635" y="1515745"/>
            <a:ext cx="10160000" cy="15589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1.和朋友分享今天了解到的关于传送带的知识。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2.和朋友分享今天自己设计的传送带。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descr="20190621小学版人物集合-小飞_14"/>
          <p:cNvPicPr>
            <a:picLocks noChangeAspect="1"/>
          </p:cNvPicPr>
          <p:nvPr/>
        </p:nvPicPr>
        <p:blipFill>
          <a:blip r:embed="rId1"/>
          <a:stretch>
            <a:fillRect/>
          </a:stretch>
        </p:blipFill>
        <p:spPr>
          <a:xfrm>
            <a:off x="5460365" y="4298950"/>
            <a:ext cx="1271270" cy="1530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54020" y="3014345"/>
            <a:ext cx="6283960" cy="829945"/>
          </a:xfrm>
          <a:prstGeom prst="rect">
            <a:avLst/>
          </a:prstGeom>
          <a:noFill/>
        </p:spPr>
        <p:txBody>
          <a:bodyPr wrap="square" rtlCol="0">
            <a:spAutoFit/>
          </a:bodyPr>
          <a:p>
            <a:pPr algn="ctr"/>
            <a:r>
              <a:rPr lang="zh-CN" altLang="en-US" sz="4800">
                <a:solidFill>
                  <a:srgbClr val="157CD3"/>
                </a:solidFill>
                <a:latin typeface="思源黑体 CN Bold" panose="020B0800000000000000" charset="-122"/>
                <a:ea typeface="思源黑体 CN Bold" panose="020B0800000000000000" charset="-122"/>
              </a:rPr>
              <a:t>感谢您的聆听</a:t>
            </a:r>
            <a:endParaRPr lang="zh-CN" altLang="en-US" sz="4800">
              <a:solidFill>
                <a:srgbClr val="157CD3"/>
              </a:solidFill>
              <a:latin typeface="思源黑体 CN Bold" panose="020B0800000000000000" charset="-122"/>
              <a:ea typeface="思源黑体 CN Bold" panose="020B0800000000000000" charset="-122"/>
            </a:endParaRPr>
          </a:p>
        </p:txBody>
      </p:sp>
      <p:pic>
        <p:nvPicPr>
          <p:cNvPr id="2" name="图片 1" descr="第二章-第二节"/>
          <p:cNvPicPr>
            <a:picLocks noChangeAspect="1"/>
          </p:cNvPicPr>
          <p:nvPr/>
        </p:nvPicPr>
        <p:blipFill>
          <a:blip r:embed="rId1"/>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6d1df110b133c61daedc87435f512c92"/>
          <p:cNvPicPr>
            <a:picLocks noChangeAspect="1"/>
          </p:cNvPicPr>
          <p:nvPr/>
        </p:nvPicPr>
        <p:blipFill>
          <a:blip r:embed="rId1"/>
          <a:stretch>
            <a:fillRect/>
          </a:stretch>
        </p:blipFill>
        <p:spPr>
          <a:xfrm>
            <a:off x="6748780" y="1974215"/>
            <a:ext cx="4557395" cy="3220720"/>
          </a:xfrm>
          <a:prstGeom prst="rect">
            <a:avLst/>
          </a:prstGeom>
        </p:spPr>
      </p:pic>
      <p:sp>
        <p:nvSpPr>
          <p:cNvPr id="9" name="矩形 8"/>
          <p:cNvSpPr/>
          <p:nvPr/>
        </p:nvSpPr>
        <p:spPr>
          <a:xfrm>
            <a:off x="996950" y="2326640"/>
            <a:ext cx="5732780" cy="23558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同学们还记得传送带可以应用在农业中解决什么问题吗？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10" name="文本框 9"/>
          <p:cNvSpPr txBox="1"/>
          <p:nvPr/>
        </p:nvSpPr>
        <p:spPr>
          <a:xfrm>
            <a:off x="996950" y="1712595"/>
            <a:ext cx="1097280" cy="460375"/>
          </a:xfrm>
          <a:prstGeom prst="rect">
            <a:avLst/>
          </a:prstGeom>
          <a:noFill/>
        </p:spPr>
        <p:txBody>
          <a:bodyPr wrap="none" rtlCol="0">
            <a:spAutoFit/>
          </a:bodyPr>
          <a:p>
            <a:pPr algn="l"/>
            <a:r>
              <a:rPr lang="zh-CN" altLang="en-US" sz="2400">
                <a:solidFill>
                  <a:srgbClr val="1F3964"/>
                </a:solidFill>
                <a:latin typeface="思源黑体 CN Normal" panose="020B0400000000000000" charset="-122"/>
                <a:ea typeface="思源黑体 CN Normal" panose="020B0400000000000000" charset="-122"/>
              </a:rPr>
              <a:t>引入：</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11" name="图片 10" descr="PPT母版"/>
          <p:cNvPicPr>
            <a:picLocks noChangeAspect="1"/>
          </p:cNvPicPr>
          <p:nvPr/>
        </p:nvPicPr>
        <p:blipFill>
          <a:blip r:embed="rId2"/>
          <a:stretch>
            <a:fillRect/>
          </a:stretch>
        </p:blipFill>
        <p:spPr>
          <a:xfrm>
            <a:off x="405130" y="4682490"/>
            <a:ext cx="2104390" cy="595630"/>
          </a:xfrm>
          <a:prstGeom prst="rect">
            <a:avLst/>
          </a:prstGeom>
        </p:spPr>
      </p:pic>
      <p:pic>
        <p:nvPicPr>
          <p:cNvPr id="12" name="图片 11" descr="20190621小学版人物集合-小飞_55"/>
          <p:cNvPicPr>
            <a:picLocks noChangeAspect="1"/>
          </p:cNvPicPr>
          <p:nvPr/>
        </p:nvPicPr>
        <p:blipFill>
          <a:blip r:embed="rId3"/>
          <a:stretch>
            <a:fillRect/>
          </a:stretch>
        </p:blipFill>
        <p:spPr>
          <a:xfrm>
            <a:off x="5513705" y="3868420"/>
            <a:ext cx="1651635" cy="1691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9983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同学们我们已经学习过机械臂和传送带这两个设备可以应用在什么情景、还有应该如何控制它们了。那么现在请大家思考一下，如果这两个设备联合起来一起工作，可以应用在什么场景，解决什么问题呢？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1beab5dff1f73e4566255f894a85b832"/>
          <p:cNvPicPr>
            <a:picLocks noChangeAspect="1"/>
          </p:cNvPicPr>
          <p:nvPr/>
        </p:nvPicPr>
        <p:blipFill>
          <a:blip r:embed="rId1"/>
          <a:stretch>
            <a:fillRect/>
          </a:stretch>
        </p:blipFill>
        <p:spPr>
          <a:xfrm>
            <a:off x="4535488" y="3676650"/>
            <a:ext cx="3121025" cy="2752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47663" y="3014345"/>
            <a:ext cx="1149667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一、传送带与机械臂</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传送带与机械臂联动解决问题</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5773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请同学们分享一下自己的想法，印象中传送带和机械臂联动可以解决什么问题？</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请联系学习过的课程，进行分组讨论。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20190621小学版人物集合-小飞_17"/>
          <p:cNvPicPr>
            <a:picLocks noChangeAspect="1"/>
          </p:cNvPicPr>
          <p:nvPr/>
        </p:nvPicPr>
        <p:blipFill>
          <a:blip r:embed="rId1"/>
          <a:stretch>
            <a:fillRect/>
          </a:stretch>
        </p:blipFill>
        <p:spPr>
          <a:xfrm>
            <a:off x="5021580" y="4133850"/>
            <a:ext cx="2148840" cy="1843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传送带与机械臂联动解决问题</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38233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农业中比较经典的应用场景就是：水果出库</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步骤：</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514350" indent="508000" algn="l" fontAlgn="auto">
              <a:lnSpc>
                <a:spcPct val="150000"/>
              </a:lnSpc>
              <a:spcBef>
                <a:spcPts val="1000"/>
              </a:spcBef>
              <a:buClrTx/>
              <a:buSzTx/>
              <a:buFont typeface="+mj-ea"/>
              <a:buAutoNum type="circleNumDbPlain"/>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仓库中的水果已经全部用标签标记出水果的信息，比如品种、产地、采摘时间等待。</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514350" indent="508000" algn="l" fontAlgn="auto">
              <a:lnSpc>
                <a:spcPct val="150000"/>
              </a:lnSpc>
              <a:spcBef>
                <a:spcPts val="1000"/>
              </a:spcBef>
              <a:buClrTx/>
              <a:buSzTx/>
              <a:buFont typeface="+mj-ea"/>
              <a:buAutoNum type="circleNumDbPlain"/>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机械臂根据订单的需求，夹取对应的水果，并放在传送带上。</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514350" indent="508000" algn="l" fontAlgn="auto">
              <a:lnSpc>
                <a:spcPct val="150000"/>
              </a:lnSpc>
              <a:spcBef>
                <a:spcPts val="1000"/>
              </a:spcBef>
              <a:buClrTx/>
              <a:buSzTx/>
              <a:buFont typeface="+mj-ea"/>
              <a:buAutoNum type="circleNumDbPlain"/>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传送带将水果送到包装地点，然后有人负责将水果进行包装并发货。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传送带与机械臂联动解决问题</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6300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除了农业应用以外，还有很多行业都有机械臂与传送带应用的案例：比如我们生活中的抽纸，生产过程中就借助了机械臂与传送带以及其它机械工具。</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buNone/>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2" name="组合 1"/>
          <p:cNvGrpSpPr/>
          <p:nvPr/>
        </p:nvGrpSpPr>
        <p:grpSpPr>
          <a:xfrm>
            <a:off x="1891030" y="3484245"/>
            <a:ext cx="8409940" cy="2799080"/>
            <a:chOff x="3006" y="5487"/>
            <a:chExt cx="13244" cy="4408"/>
          </a:xfrm>
        </p:grpSpPr>
        <p:sp>
          <p:nvSpPr>
            <p:cNvPr id="5" name="文本框 4"/>
            <p:cNvSpPr txBox="1"/>
            <p:nvPr/>
          </p:nvSpPr>
          <p:spPr>
            <a:xfrm>
              <a:off x="11088" y="5608"/>
              <a:ext cx="5162" cy="3779"/>
            </a:xfrm>
            <a:prstGeom prst="rect">
              <a:avLst/>
            </a:prstGeom>
            <a:noFill/>
          </p:spPr>
          <p:txBody>
            <a:bodyPr wrap="square" rtlCol="0" anchor="t">
              <a:spAutoFit/>
            </a:bodyPr>
            <a:p>
              <a:pPr indent="508000" algn="l">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rPr>
                <a:t>纸浆被均匀地平铺到输送带上，再次经过滚筒辗轧、挤出水分，再来一道热机烘干的处理，出来的就是最后的纸张成品了。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grpSp>
          <p:nvGrpSpPr>
            <p:cNvPr id="4" name="组合 3"/>
            <p:cNvGrpSpPr/>
            <p:nvPr/>
          </p:nvGrpSpPr>
          <p:grpSpPr>
            <a:xfrm>
              <a:off x="3006" y="5487"/>
              <a:ext cx="7500" cy="4408"/>
              <a:chOff x="3006" y="5487"/>
              <a:chExt cx="7500" cy="4408"/>
            </a:xfrm>
          </p:grpSpPr>
          <p:pic>
            <p:nvPicPr>
              <p:cNvPr id="7" name="图片 6" descr="2428db34685800c356092ecc040035c4"/>
              <p:cNvPicPr>
                <a:picLocks noChangeAspect="1"/>
              </p:cNvPicPr>
              <p:nvPr/>
            </p:nvPicPr>
            <p:blipFill>
              <a:blip r:embed="rId1"/>
              <a:stretch>
                <a:fillRect/>
              </a:stretch>
            </p:blipFill>
            <p:spPr>
              <a:xfrm>
                <a:off x="3006" y="5487"/>
                <a:ext cx="7500" cy="3630"/>
              </a:xfrm>
              <a:prstGeom prst="rect">
                <a:avLst/>
              </a:prstGeom>
            </p:spPr>
          </p:pic>
          <p:sp>
            <p:nvSpPr>
              <p:cNvPr id="9" name="文本框 8"/>
              <p:cNvSpPr txBox="1"/>
              <p:nvPr/>
            </p:nvSpPr>
            <p:spPr>
              <a:xfrm>
                <a:off x="5243" y="9267"/>
                <a:ext cx="3025" cy="628"/>
              </a:xfrm>
              <a:prstGeom prst="rect">
                <a:avLst/>
              </a:prstGeom>
              <a:noFill/>
            </p:spPr>
            <p:txBody>
              <a:bodyPr wrap="square" rtlCol="0" anchor="t">
                <a:spAutoFit/>
              </a:bodyPr>
              <a:p>
                <a:r>
                  <a:rPr lang="zh-CN" altLang="en-US" sz="2000" spc="200">
                    <a:solidFill>
                      <a:schemeClr val="tx1"/>
                    </a:solidFill>
                    <a:uFillTx/>
                    <a:latin typeface="思源黑体 CN Light" panose="020B0300000000000000" charset="-122"/>
                    <a:ea typeface="思源黑体 CN Light" panose="020B0300000000000000" charset="-122"/>
                    <a:cs typeface="思源黑体 CN Light" panose="020B0300000000000000" charset="-122"/>
                  </a:rPr>
                  <a:t>纸浆烘干</a:t>
                </a:r>
                <a:r>
                  <a:rPr lang="en-US" altLang="zh-CN" sz="2000" spc="200">
                    <a:solidFill>
                      <a:schemeClr val="tx1"/>
                    </a:solidFill>
                    <a:uFillTx/>
                    <a:latin typeface="思源黑体 CN Light" panose="020B0300000000000000" charset="-122"/>
                    <a:ea typeface="思源黑体 CN Light" panose="020B0300000000000000" charset="-122"/>
                    <a:cs typeface="思源黑体 CN Light" panose="020B0300000000000000" charset="-122"/>
                  </a:rPr>
                  <a:t>.gif</a:t>
                </a:r>
                <a:endParaRPr lang="en-US" altLang="zh-CN" sz="2000" spc="200">
                  <a:solidFill>
                    <a:schemeClr val="tx1"/>
                  </a:solidFill>
                  <a:uFillTx/>
                  <a:latin typeface="思源黑体 CN Light" panose="020B0300000000000000" charset="-122"/>
                  <a:ea typeface="思源黑体 CN Light" panose="020B0300000000000000" charset="-122"/>
                  <a:cs typeface="思源黑体 CN Light" panose="020B0300000000000000"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KSO_WM_UNIT_TABLE_BEAUTIFY" val="smartTable{cfe140f2-149b-4984-93de-0e28dfdf47cc}"/>
  <p:tag name="TABLE_ENDDRAG_ORIGIN_RECT" val="580*238"/>
  <p:tag name="TABLE_ENDDRAG_RECT" val="174*290*580*238"/>
  <p:tag name="TABLE_AUTOADJUST_FLAG" val="1"/>
</p:tagLst>
</file>

<file path=ppt/tags/tag3.xml><?xml version="1.0" encoding="utf-8"?>
<p:tagLst xmlns:p="http://schemas.openxmlformats.org/presentationml/2006/main">
  <p:tag name="KSO_WM_UNIT_TABLE_BEAUTIFY" val="smartTable{849ff23b-aea8-4a8e-98ef-9b8078233c9e}"/>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0OTIwNTM1MDI4NyIsCiAgICJJbWFnZSIgOiAiaVZCT1J3MEtHZ29BQUFBTlNVaEVVZ0FBQVo0QUFBTXVDQVlBQUFBcEtXVlRBQUFBQ1hCSVdYTUFBQXNUQUFBTEV3RUFtcHdZQUFBZ0FFbEVRVlI0bk96ZGVWaFVaZjhHOFBzTUF5b3FJbWd1bVpXN21Sc2pvb2tiWm9taTVJcHJJaUd2bWxudVdwWUxMc1ZybVZ1YXVhYmxpdWFDdUF1bW1RdmdIaXBxcGo4QlJmWkZabnQrZi9ET2laRUJ3V1dHa2Z0elhWN09QT2M1NTN4bjhPTDJiTThERUJFUkVSRVJFUkVSRVJFUkVSRVJFUkVSRVJFUkVSRVJFUkVSRVJFUkVSRVJFUkVSRVJFUkVSRVJFUkVSRVJFUkVSRVJFUkVSRVJFUkVSRVJFUkVSRVJFUkVSRVJFUkVSRVJFUkVSRVJFUkVSRVJFUkVSRVJFUkVSRVJFUkVSRVJFUkVSRVJFUkVSRVJFUkVSRVJFUkVSRVJFUkVSRVJFUkVSRVJFUkVSRVJFUkVSRVJFUkVSRVJFUkVSRVJFUkVSRVJFUkVSRVIwVXRNc25RQlJGUXdOemMzQjQxRzB4dEFPd0F0QUZRRlVCR0FqVVVMS3o1MEFKSUF4QUU0QytDWXJhMXQ4S2xUcDFJdFd4YmxoOEZEVkV5NXVibFZVYXZWMHlWSkdnckEzdEwxV0psTUljUTZPenU3bWFkT25ZcTNkREZrak1GRFZBeXBWS3FCUW9nZkFaU1RKQW10V3JWQ3UzYnQ4UGJiYjZOcTFhcHdjSENBVXFtMGRKbkZnbGFyUldwcUt1TGk0bkRwMGlVY08zWU1mLzc1SjRRUUFKQXVTZEovSWlJaWZyVjBuZlF2Qmc5UjhTSzV1TGg4QldBR0FIaDVlV0hFaUJHb1ZxMmFaYXV5TXJHeHNWaStmRG4yN05rREFKQWthWHBFUkVRZ0FHSFp5Z2hnOEJBVkc0MGFOYklyVmFyVUtnQ0RTNVVxSmI3KyttdXBYYnQybGk3THFoMDdkZ3hUcGt3UjJkblpFb0QxMmRuWi9wY3ZYMVpidXE2U2poY25pWXFKMTE1N2JUNkFBR2RuWnl4YnRreHEwYUtGcFV1eWVxKy8vanJlZWVjZEtUdzhIRmxaV1UyVlNtVzUyTmpZL1phdXE2VGpFUTlSTWRDOGVmTWVraVR0ZEhSMEZPdlhyNWVxVjY5dTZaSmVLdmZ1M2NPUUlVTkVjbkt5QktCSFpHVGtia3ZYVkpMeGlJZkl3bHhkWFY4VFF1d0hVQ1lvS0VocTFLaVJwVXQ2NlpRdlh4NTE2dFNSUWtOREFhQkxqUm8xZnIxMzd4NXZ0N1lRaGFVTElDcnBkRHJkTWdBVkJ3OGVqRFp0MmxpNm5KZFdtelp0TUdqUUlBQ28rTC92bkN5RXA5cUlMS2haczJhdUNvWGlkTTJhTmJGNTgyYlkyZGxadXFTWG1scXRobytQRC83NTV4OElJVnlqb3FMT1dycW1rb2hIUEVRV3BGQW9wZ0dBcjY4dlE4Y003T3pzTUhUb1VBRC9mdmRrZmp6aUliS1FaczJhTlZNb0ZGRlZxbFRCenAwN1lXdHJhK21TU2dTTlJvTWVQWHJnL3YzN0VFSTBpNHFLT20vcG1rb2FIdkVRV1loQ29mZ0VBQVlQSHN6UU1TTmJXMXNNSGp3WUFDQkowaGdMbDFNaU1YaUlMS0JEaHc1S0FONEtoUUplWGw2V0xxZkU2ZDY5T3hRS0JRRDA2TnUzTCsvdU5UTUdENUVGcEtTa3ZBUEF1Vm16Wm5Cd2NMQjBPU1dPZzRNRG1qWnRDZ0NWYnR5NDhZNmw2eWxwR0R4RUZpQkowZ2NBd0NGeExNZnczUnQrRm1RK0RCNGl5K2dPTUhnc3lmRGRDeUY2V0xpVUVvZkJRMlJtelpvMWN3UlF4OG5KQ2ErLy9ycWx5eW14WG4vOWRWU3NXQkVBNnFoVXFncVdycWNrWWZBUW1abU5qYzNiQUZDclZpMUxsMUtpU1pJay93d2tTWHJid3VXVUtBd2VJdk5yQWdDMWE5ZTJkQjBsbnVGbklJUm9ZdUZTU2hRR0Q1SDVOUVplbmlNZW5VNkg2ZE9uUTYvWEc3Vm5abVppeG93WnlNN090bEJsVDJZSUhyMWUzOWpDcFpRb25EdVh5TXlFRUhVQkZMdnJPNy85OWhzQ0F3TUwzVDhpSWdJQUVCY1hoMU9uVGhtZWk1RnQyTEFCMmRuWktGV3ExSE90ODNtcVdiTW1BRUNTcExvV0xxVkVZZkFRbVo4amdHTDMvSTYzdHplNmQrOE9BR2pac2lYQ3c4TlJwa3daZWJtcE5nQzRjK2RPbnFPM2UvZnVZZE9tVGRpd1lRUDBlajM4L2YwUkZCU0VTcFVxdmZnUFVnUzVmZ2FPbHF5anBHSHdFSmxmQlFBb1c3YXNwZXN3SWtrU2JHeitmWWhmb1ZBWXZUZlZObXpZTUZ5NWNnV1NKTUhkM1IxWldWazRjK1lNWnMyYWhjR0RCOE13b1oyM3R6Zm16NStQcjcvKzJqd2ZwcEJ5L1F4NFY1c1pNWGlJeks5WUJzL1RXTE5tRGFaUG53NDNOemQwN3R3Wjc3MzNIb0tDZ25EbXpCbm9kRG9jUFhvVWFXbHB5TWpJUUdwcUtzNmZQMjhZTWFCWVlQQllCb09IeVB4ZW11QUJnS3RYcjhMUHp3L3g4ZkdvWHIwNjNuMzNYZFN0V3hjMWF0UkFwVXFWNE9Ua2hBb1ZLbURYcmwxWXRXb1ZGaTFhWk9tU1plWEtsVE84WlBDWUVZT0hpQUFBS3BYSzZIM2J0bTN6OU1uZEZoQVFnQ0ZEaHVEaHc0ZW9XYk1tRGg4K2pIcjE2cUZGaXhabzBhSkZublU5UFQzUnFWT241MTg0V1IwR0Q1SDVwUUNvbkpHUlVhd21melBjcGFaV3E5RzZkV3VjUG4zYTZIcU9TcVhDNzcvL0RudDdlN250L1BuektGKytQTkxUMDNIeTVFazV2RlFxRlY1NTVSV2o3U2NuSitQa3laTm0rQ1NGbDU2ZWJuaVpZc2s2U2hvR0Q1SDV5Y0h6dnlGYmlwVUhEeDdBd2NFaHo0MEZwalJ0MmhSZHUzYkYwS0ZEa1o2ZWpzOCsrd3hBemt5Zm9hR2hSbjFidDI3OVF1cDlGaGtaR1lhWERCNHo0Z09rUk9hWEFoajkwaXRXL3Z6elR6UnExS2pRL2YzOS9WRzFhbFdvMVdyY3VuWHJCVmIyL0RGNExJUEJRMlIreVFDUW1wcHE2VHJ5dUhuekpwWXRXNFlCQXdZVWVwM2ZmdnNOeWNuSkdERmlCRWFPSEltYk4yKyt3QXFmcjF3L2cyUkwxbEhTOEZRYmtabEprblJkQ05IcDl1M2JjSFYxdFhRNXNwMDdkK0s3Nzc1RFFFQUEyclJwVTZoMU5tN2NpQzFidHVESEgzL0VLNis4Z2laTm1xQldyVnJRYURUdzl2Wit3UlUvdTMvKytRY0FJSVM0YnVGU1NoUUdENUg1WFFSUTdJNE1xbFNwZ3UrLy94N05temMzdVR3Z0lBQzJ0clpHYlcrODhRWldybHdKWjJkbkFNQmJiNzBGSU9mdXR3VUxGaGoxSFR0MjdBdW8rdG5jdUhFREFLQlFLQzVhdUpRU1JiSjBBVVFsalVxbGNoZEMvTjZpUlF2OCtPT1BsaTZuUkFzSUNFQkVSQVFVQ29YNzJiTm5UMWk2bnBLQzEzaUl6RXluMDEwQ2l0OFJUMGtqaEpCL0JrS0lTeFl1cDBSaDhCQ1oyYmx6NTVJQnhDUW1KdUwyN2R1V0xxZkV1bjM3TnBLU2tnQWdKaUlpZ25lMW1SR0RoOGd5ZGdQQXNXUEhMRjFIaVdYNDdpVkoybVhoVWtvY0JnK1JCUWdoZmdNWVBKWmsrTzROUHdzeUh3WVBrUVZVcUZEaER3QUo1ODZkSzViUDg3enNEQ05sQTBpb1hidjJINWF1cDZSaDhCQlpRRmhZbUJiQUxyMWVqejE3OWxpNm5CSm45KzdkaHFtNmQyM2R1bFZuNlhwS0dnWVBrWVhvOWZyRlFNNFUwUnFOeHRMbGxCaHF0Um9iTm13QUFBZ2hpczhjRFNVSWc0ZklRczZkTzNjT3dLNzQrSGpzM2J2WDB1V1VHSHYzN3NYOSsvY2hTZExPcUtpbzg1YXVweVJpOEJCWmtCQWlFQURXcmwwTHRWcHQ2WEplZW1xMUd1dldyUVB3NzNkUDV2ZmtjYytKNklXSmk0dTdWNjFhTmRlVWxKUjYyZG5aeFhMcWdKZkp3b1VMY2Z6NGNRQUlpWXlNL05iUzlaUlVQT0loc2pBYkc1dVJBSkkyYk5pQUV5YzRhc3VMY3VMRUNmenl5eThBa0tUVmFrZFl1cDZTakdPMUVSVURMaTR1M1FIc2NuUjBGT3ZYcjVlcVY2OXU2WkplS3ZmdTNjT1FJVU5FY25LeUJLQkhaR1RrYmt2WFZKTHhWQnRSTVJBYkczdXRXclZxam84ZVBXcDk0TUFCcUZRcVZLNWMyZEpsdlJTdVhMbUMvL3puUDBoS1NwSUFMSWlNakZ4czZacEtPZ1lQVVRIaDVPUjBWS2xVdnBHVmxkVjA3OTY5b203ZHV0THJyNzl1NmJLczJyRmp4ekJtekJpUm5wNHVBVmlmblowOTVzR0RCM3h1eDhKNHFvMm9lSkZVS3RXWFFvaVpBTkN0V3plTUhEa1MxYXBWczNSZFZpVTJOaGJMbGkxRFNFZ0lBRUNTcEs4aUlpSm1BeENXcll3QUJnOVJzYVJTcVFZS0lYNEVVRTZTSkxScTFRcHQyN1pGNDhhTlViVnFWVGc0T0VDcDVEeU9BS0RWYXBHYW1vcTR1RGhjdkhnUnYvLytPLzc4ODA4SUlRQWdYWktrLzBSRVJQeHE2VHJwWHd3ZW9tTEt6YzJ0aWthaitRcUFMd0I3QzVkamJUSUJyTFcxdFoxMTZ0U3BlRXNYUThZWVBFVEZuSnVibTROR28ra05vQzJBRmdDcUFuQUNyOUVhNkFBa0FvZ0RjQmJBNzdhMnRzR25UcDNpNkt0RVJDOFRGeGNYNGVMaXdtc21WR1I4Z0pTSWlNeUt3VU5FUkdiRjRDRWlJck5pOEJBUmtWa3hlSWlJeUt3WVBFUkVaRllNSGlJaU1pc0dEeEVSbVJWSExpQ2lKMnJTcEVrTnBWSTU3YkhtLy96djd4OXpOMnExMnRrWExseTRhNTdLeUJveGVJam9pZnIyN1dzVEV4UHpmNUlrVlNtb254QWl2azZkT3E5dTNicVZVdzlRdmpqV0V4RTkwWlVyVjhTcnI3NWFHemxqeFJWay9lSERoL2VZb3lheVhyekdRMFNGb3Rmcmd3dlJyVEI5cUlSajhCQlJvU2dVaW5BaFJHSUJYUjVXcUZBaDNHd0ZrZFZpOEJCUm9VUkVSR2drU2RwWlFKZWRZV0ZoV3JNVlJGYUx3VU5FaFNaSlVyNm4waFFLQlUrelVhRXdlSWlvMEZKU1VnNEJNRFhCV21weWN2SmhjOWREMW9uQlEwU0ZGaE1Ua3kyRU1IWFgydTZZbUpoc3N4ZEVWb25CUTBSRmtzL3BOcDVtbzBKajhCQlJrVWlTdEE5QVpxNm1URW1TOWx1cUhySStEQjRpS3BLSWlJaE1BS0dHOTVJazdmMWZHMUdoTUhpSXFNaUVFUEtwdFVJK1dFb2tZL0FRVVpIWjJkbUZHRjdiMjl1SEZOU1hpSWpvdVhCeGNkbnQ0dUt5eTlKMWtQVlJXcm9BSXJKYXdaSWtDVXNYUWRhSDB5SVFtVm56NXMxUFNaTFUwdEoxMEwrRUVHRlJVVkVkTFYxSFNjRnJQRVJteHRBcGZpUko2bURwR2tvU25tb2pzcENJaUFoTGwwQUFWQ3FWcFVzb2NYakVRMFJFWnNYZ0lTSWlzMkx3RUJHUldURjRpSWpJckJnOFJFUmtWZ3dlSWlJeUt3WVBFUkdaRllPSGlJak1pc0ZEUkVSbXhlQWhJaUt6WXZBUWtkVktTMHVEWHErM2RCbFVSQXdlSWl1UWtwSUN0VnB0MUJZYkc0dTllL2NXdU43Rml4Znp0RjI5ZWhWWldWbUYycTlXcThYWFgzK040OGVQRjlndktpb0t0Mi9mUm5wNnVsRjdVRkJRb2ZienREcDA2SUM0dUxnWHVnOTYvaGc4UkZaZy9mcjFtRGR2bmxIYjhlUEhjZi8rL1FMWEd6MTZkSjYydlh2M1l1M2F0WVhhNzl5NWMzSHQyalY4L2ZYWGlJK1B6N2ZmZ1FNSGNPdldMWHo0NFlkR0FibHYzejc1OWNtVEozSCsvUGxDN1pkZWJoeWRtc2dLakJ3NUVxTkdqY0srZmZ1d2NPRkNBRUJDUWdJcVZhcUV6WnMzRy9YMTkvZEg3OTY5amRyR2pCbUQyN2R2RzdYbERvV2RPM2NhTGRQcGRKZzdkeTd1M3IyTDVjdVhZL2Z1M1JnK2ZEZ1dMbHlJTjk5ODA2aXZFQUovL1BFSHhvOGZqNE1IRCtLbm4zNkNzN016dG0vZmpyUzBOUFRyMXcreHNiRW9WNjRjbGkxYjlremZnMWFyUlZKU0VpcFhycHhuV1ZKU0VpcFdyUGhNMnljaWVpbTV1TGdJRnhjWFVWUVpHUmxDclZZTElZUzRkZXVXR0QxNnRCQkNpTDU5K3dxZFRtZlV0MlBIanFKang0NUNwVktKamgwN0NpR0UyTHAxcTFpOWVyWGNKenc4WEV5Wk1pWFBmdTdjdVNPR0RSc214bzRkS3g0OWVpUzM3OTY5VzNUczJGRUVCd2NMdlY0dnQ1ODllMVowNmRKRkNDSEUvZnYzUld4c3JGRWRDUWtKb2srZlB1THc0Y05GL3N5UE8zcjBxT2pWcTVmODNzWEZSZnpmLy8yZnVIWHJsdWpZc2FOSVMwc3I4allOUHc5TC83c2dJbnBobmpaNGNwc3laWXFJaW9xU2YzRnF0VnFUL2RxMWF5ZS96c2pJRUo5Kytxbkl5c29TQ1FrSm9tZlBuaUltSmtaZW5wNmVMbjc0NFFmaDd1NHVWcTFhWlJRdUJoY3ZYaFE5ZXZRUWd3WU5Fc2VPSFJOQ0NERnUzRGpSb2tVTDBhVkxGem1BK3ZmdkwvcjI3U3RhdEdnaE9uWHFKRnEzYmkzNjl1MHIrdmJ0KzB5ZmUrellzV0x0MnJYeWUwUHdDQ0hFbURGanhOS2xTNHU4VFFhUCtmRlVHMUV4dDIzYk5peGV2QmpwNmVueTVIR0hEaDNDdVhQbjVENWVYbDd5YXpzN082TlRaK3ZXclRONlAzRGdRUG4xeElrVEFRQ3JWNi9HM2J0M2NlclVLYXhjdVJJREJ3N0V1blhyOHRTU25wNk9JMGVPWU51MmJZaVBqOGZseTVlUmxKU0VTcFVxSVRRMEZKMDdkd1lBYk55NEVUZHYzc1RFaVJNeGF0UW9kT3JVNlptL2g3aTRPSnc4ZVJMVHBrMHp1ZHpmM3g4alI0NUUvLzc5NGVUazlNejdJeUo2YVR6dEVVOSs2NWc2NG9tUGp4ZGhZV0dpWmN1VzRzTVBQeFFKQ1FsQ0NDSEN3c0xFOU9uVG4ycGZPcDFPdEdqUndxaHQ4K2JONHNTSkUvS1J6cnZ2dml1RUVPTEFnUU9pZmZ2Mm9sT25UbUxRb0VIeW4yZXhZTUVDTVduU3BEeDFHbzU0aEJBaUlDQkFMRml3b0VqYjVSR1ArZkdJaCtnbGs1Q1FBQjhmSDdScTFRcDJkblpvMXF3WmhnOGZEZ0I0OE9BQlNwY3VqVjY5ZWhtdHMzMzc5aWR1TnowOUhlWEtsVE5xNjlHakIwcVhMbTNVdG0vZlB2end3dyt3dGJYRndZTUg1WFp2Yisrbi9VaElUVTFGY0hBd2Z2cnBwd0w3ZmZqaGg1ZzhlVEo4ZlgzaDZPajQxUHVqRjR2QlEyUmxQRDA5ODdUbFB0VldwVW9WSEQ1OEdBcUZBdTNidDhmWXNXTXhkdXhZZlBQTk42aFlzU0lDQWdJQUFKTW1UVUtIRGgzUXRXdlhBdmVYbHBZR2UzdDdSRVZGb1ZxMWFrYkxIZzhkSU9mWm1zYU5HMlBVcUZGUDgvRk1XclZxRlpvM2I0NEdEUm9VMks5Tm16YW9WcTBhZnYzMTErZTZmM3ErR0R4RVZpWTBOTlRvdlVxbHdwNDllMkJqWTVQdk9zbkp5ZGkzYng5NjllcUZwS1FreE1URTROcTFhNWc3ZCs0VDkvZmYvLzRYKy9mdlI5bXlaVEZwMGlUbzlYcjQrL3RqNWNxVlVDaE1Qd29vU1JJQVlQRGd3WEpiN21lTzR1UGpVYVZLbFNmdTI2QjkrL1pQREVpRFdiTm01UWxJS2w3NEFDbFJNWmVVbElUUFB2c01EZzRPK09HSEgvRGd3WU1pYjhQUjBSRjc5dXhCbVRKbDBLdFhMNHdiTnc0alJveUFVbW42LzU2bFM1Zkc5ZXZYQWVUOElqOTE2aFNPSERtQ0xsMjY0TWlSSTBoUFQ4OFRPaGtaR1VoUFQ4ZlFvVU54Nzk0OUFNQ0dEUnZrUDYrODhnb0FRSzFXSXlBZ0FHdldyQ2wwL1M0dUxxaGZ2NzY4SDUxT2g3dDM3d0xJdVpraXQ0WU5HL0kwV3pISEl4NmlZdTdVcVZPb1VLRUM5dTdkaTVVclYrS2pqejVDV2xvYWJHeHNZR3RyaTZwVnE4TFQweE1halFZNm5RNzE2OWZIb2tXTGtKNmVEbHRiV3dBNTEwaisrT01QbkRsekJ1WExsNGVIaHdmbXo1K1BzMmZQWXZqdzRYbU9Qbng5ZlRGczJERG9kRHFqZGlFRVhubmxGVXllUERsUG5WcXRGdSs5OXg1R2p4NHRQK0JwNm9qSHpzNE9LMWV1eE1pUkk1R1Nrb0xQUHZ1c1NOL0gzTGx6NVlkZlhWMWQ0ZXpzWEtUMWlZaEtuS0xlMWFiVDZmSThJR3Bvejg3T0ZwbVptU0k3Tzl2b3pyWk9uVHFKVnExYWllKysrMDZFaG9ZS1YxZFg0ZXZySzRLRGcwVjJkcllRUW9qVTFGVHh3dzgvaUNGRGhoVHBMakJUZHV6WWthY3RORFRVNlAzQmd3ZU4zajk0OEVEOCtlZWZSZDVYUmthR2VQRGdnVWhNVEN6eXVxYndyamJ6a3l4ZEFGRkpZL2dsWjNnbXh4d3lNakpRdG14Wms4djBlbjIrMTJwS0FwVktCUUNJakl6azcwTXpLYm4vMm9oS2tQeENCMENKRGgyeURQNkxJeUlpczJMd0VGbVpDUk1teUhlTnZRZ2VIaDVGWHNmSHg4ZGsrOVdyVitIbjU0Zk5temNYZWc2ZzVPUmsvUHJycjBXdWdhd0g3Mm9qc2lMWHIxL0h2WHYzVUwxNmRiUHNUNi9YbzAyYk5ubmFUNTQ4YWZRK05UWFY1UHBLcFJJNm5RNEtoUUlyVjY3RUo1OThBZ0FZTUdBQXlwY3ZML2U3Y3VVS0RodzRJTThmRkJNVGcwT0hEZ0VBNnRhdGk2bFRwejZYejBQRkE0T0hxSmc3ZmZxMFBKaW5ScU9CWHE5SCsvYnQ4KzBmSGg3KzNQWXRoSUJhclpadmhORHBkR2pac21XaDExY3FsZEJxdGVqZHV6ZHUzYm9sdDJ1MVdtaTFXcU8rOXZiMm1ETm5Ealp2M296VnExZGp3NFlOS0ZPbVRKNjVoY2o2TVhpSWlybVdMVnNpUER3YzkrL2ZoNysvUDdadjN3NmxVb203ZCsraVJvMGF6MjAvUVVGQk9ISGlCRkpTVXVSeDFaNDBodHY0OGVOeDllcFZKQ1Frd052Ykd4VXJWalE2K3RIcjlZaU5qVVdmUG4yTXRxZlQ2YkI2OVdxNTM0d1pNM0Q2OUdrc1g3NGM4Zkh4dUhEaEF2NzY2eTgwYU5BQUlTRWhSbjJKaUtpSW5uWjA2dSsrKzA2c1c3ZE9mdi80U05IUHcvWHIxNDFxMDJxMUJiNFhJbWRDdVhidDJvbERodzRKSVlUdzhmR1IvODdJeUpCSHJ0NjBhWk1RUW9qbzZHZ3hidHc0NGVucEtZWVBIeTZHRHg4dVBEMDlqYmJaczJmUDUvN1o4c1BuZU15UE54Y1FXWUhFeEVRY1BIaFFQbko0VVF6WFZUWnUzSWkwdExSQ3JYUDQ4R0hZMmRsaDc5NjlBQ0RmUkpDVmxRVjdlM3M4ZXZRSW1abVpPSHYyTElDY1lYUzh2THhRb1VJRnJGaXhBaXRXckVDRkNoVUFBSDUrZnZEejgwTmNYSno4bWtjN0x4K2VhaU95QXBjdlgwWkdSb2JSMUFKNnZWNmVlTTBnOXpRRVJhWFJhSEQ2OUdrNE9EaEFwOVBod3c4L3hNcVZLd3NjZkRReE1SRUpDUWxRS3BVWU1XS0V5VDVseXBSQlJFU0UvS0RtNE1HRFVhOWVQZno4ODgveVNObUdVYTROSVROejVreE1uejc5cVQ4TEZXOE1IaUlyMExadDJ6dzNEYmk2dWo1VDBEd3VPRGdZTFZ1MnhOOS8vNDNCZ3dlalhidDJrQ1Fwenh3OHVhMWF0UXBkdTNiRmtpVkxVTGR1WFhoN2V5TXVMazcrKzRzdnZrQ1ZLbFd3ZmZ0MlRKa3lCUURrd1Q0ZEhSMlJrcElDSUdjMGF6OC9QNk50Ky9yNll1M2F0Yy90ODFIeHdlQWhJZ0RBclZ1M01HclVLR3pac2dVQVVMTm1UWncrZlJvMWE5WTAyVDg4UEJ4WHJsekJ1SEhqc0dUSkVnQTUwMnlQSFRzV2E5YXNnYmUzTitiTW1ZUEF3RUE4ZVBBZ3owQ2swZEhSZWFaNHlNM1V2RVAwY21Ed0VCVnorZDA2bmQ5dDFVdVdMRUhqeG8yTFBPZk5wRW1UOHB4V08zVG9rSHlLN0hFSERoeUFqNCtQMFRwWHIxNUZyVnExNVBkYXJSWjM3dHpCKysrL2p4MDdkcUJKa3lhb1hidTJ2UHp4bzV6Y2twS1NqTjRYOWZOUThjWGdJU3JtOG5zdXg5WFZOZDlsaGpsdlB2amdBd3diTnF4USszazhkRzdldkltUWtCQ2pVUVFrU1lJa1NVaFBUOGVOR3pmdzRZY2ZHcTBUSEJ5TWZ2MzZBY2dKeGdrVEpxQnUzYnE0Y09FQ0tsU29nS1pObXhhcWx1ZnhlYWo0WXZBUXZZU2VkYzZidExRMGZQcnBwK2pUcHc5ZWYvMTF1VjJoVU9DZGQ5NlJwN2V1VzdldXZPejgrZk1vVzdZc1dyUm9JZmNkTW1RSVZDb1ZKa3lZZ0FzWEx1RGpqejgyMm8rcE85WjBPaDNVYWpXNmRldjIzRDRQRVZHSjlyVFA4VHl1TU0veFBNMmNOL3YyN1JOQ0NCRVdGbVp5SGlCVFFrTkQ4NTAzU0FnaEhqNThLSTRlUFdyVVpuaStKemU5WGk5OGZIeEV6NTQ5eGNLRkMvTXNmOW81ZkFyQzUzak1qL05QRUptWkplYmpvZnh4UGg3ejR3T2tSRVJrVmd3ZUlpSXlLd1lQa1pXN2YvOCs1czJiWjlRMmMrWk14TWZIbSt4LytmSmxDUEh2SlkxVHAwNGhKaWJHcU0reFk4ZWdWcXZ6ckR0bzBDQUFPWGVzNWI2anpkRCtQRnk3ZGsyK3pWcXYxOHZ0S3BVS09wM3V1ZTJITElkM3RSRlp1YkN3TU1UR3hzcnZZMk5qY2Zqd1lVeWJOczFrLzBXTEZ1SHR0OStXNThhNWMrY09wa3laZ3VYTGw2TisvZnFJajQvSE45OThnL1hyMThQSnljbG8zZHUzYndQSW1TN0I4RHAzdThIdTNidXhjdVZLbzdiMzNudFBmbUEwTGk0T1ZhdFdOVnErWjg4ZUFNQ1JJMGZrWmF0V3JVTDU4dVhSdjMvL3duMFpaQlVZUEVSV2J0KytmZWpmdno5OGZYMFJIeCtQUjQ4ZVFhUFJ3TXZMeTZpZjRaZiszTGx6NGVQamc0WU5HK0xkZDk5Rm56NTlvRmFya1ppWUNBQ1lQMzgrcGt5WklvZE83dTA4ZXZSSWZwK1JrU0cvenQzdTYrdUxQbjM2b0diTm12RDM5MGRvYUNncVZhb0VBUEx0MU8zYnQ1ZURKamNoQkVKQ1F1VGhkYzZjT1lQaHc0Yy9ueStLaWcwR0Q1RVZpNG1Kd2ZuejUvSGpqei9pdmZmZUF3RE1uajBiTldyVWdLK3ZyOGwxbkoyZE1YdjJiRGc0T09RWmx1YisvZnQ0NVpWWGNPblNKUURBMnJWcmpRTEMzZDBkZS9ic2dVNm5nNGVIaDd6TTBKN2J4WXNYNGVycUtvZU9oNGVIL0Rvek0xTiswUFRXclZzNGMrWU1BT0NQUC83QXZYdjMwTHAxYTZTa3BPRGN1WE9ZUG4wNkZJcWNxd0s1QjBrZE0yYU0vSm1KaUtnQXorczVIaUdFK1B6enovTnNxMCtmUGlJeU1yTEkyOUxyOWMrdExpR0VHRGx5cERoMjdKajh2bVBIanZMcmR1M2FtV3dmTm15WVhNTXZ2L3dpQWdNRDVXVXVMaTVDcTlVK3QvcHliNWZQOFpnWGozaUlyTlMxYTlkdzVNZ1IrYjJucHljMEdnMVNVMVB4K2VlZm0xekgzOThmUzVjdVJVcEtTcDduaUlRUThwRkZicm1QV3A3ay92MzdpSWlJUUZKU0VzNmVQWXU0dURnc1dMQkFudlpnd0lBQkFIS09lQXl2RGZQK0hEMTZWRDdkQitSY0o1b3hZMGFoOWt2V2hjRkRaS1ZXckZpQmtTTkhZdUhDaFFCeXJ1R3NXN2NPTjIvZXhNeVpNL05kcjNmdjN2SkRrN2xQdFdtMTJqeHRoc0I1ZkJScG5VNkhsaTFiNWdrdlYxZFhBRG1ob2RQcDVLbXVEYWZJTm03Y0NDRG5Hby9odFllSEJ3Qmd4NDRkbURwMUtrYU5HZ1VnNXlhSXlwVXJGKzdMSUt2QzRDR3lVZ0VCQWFoWHI1NGNQQUFRRlJXRmMrZk9tWnhTd05RVUJMbmJEaHc0Z0tDZ0lLeGR1OVpvRkdqRFFLUXRXN2FFczdPejBmcTU5NU9Ra0lENTgrZkxyNnRYcjU1bmY0YnJPcm12OFJpT2VBeHo5eGc4UGdBcFlIeWpRL1hxMWJGcTFhbzhmWWlJNkRIUDh4cVA0UnFGUVhaMnR0R3lqSXdNNGUvdkx4WXRXcFR2T2tJSUVSMGRMVHc5UGNXYU5XdEV6NTQ5NWZIYWNzczlOcHhXcTgyempjZmY5K2pSdytqMTVjdVh4ZG16WjBWTVRJenc4ZkdSbHcwWk1xVEE3ZVJ1NXpXZWx3T1BlSWhlRWxsWldlamZ2ejlhdDI2TkVTTkd3TTdPRHFOSGowYXpaczNrWjNZQTQ0Y3liOXk0Z2ExYnR5SXlNaEt6WjgrR2k0c0x1bmZ2anFsVHArTHMyYlA0NG9zdm5sdDlLU2twQ0FvS1F2ZnUzZEdnUVFPNS9lZWZmMzV1K3lEcndPQWhla21VS1ZNRzY5ZXZ4N0pseTlDN2QyOVVxbFFKclZxMXdwZ3hZK1EraVltSitPS0xML0Q2NjYvanYvLzlMNFFRY0hWMXhhUkprK1FiQzV5ZG5iRnMyVEw4K2VlZlQ5eW5UcWREZG5ZMkhqMTZaUExHaEY2OWVnRUFhdFNvZ2RhdFc2TjkrL1pZdW5RcGZIMTlrWnljREVkSHgrZjA2Y21hTUhpSVhpSU9EZzZZUEhreVB2amdBOHlkT3hkbnpwekIxYXRYVWI5K2ZRREE2ZE9uOGNZYmIyREpraVZZdTNZdFFrSkNjT0RBQWZ6M3YvK0ZKT1VNeml5RWdFNm5nMDZuUTUwNmRiQnMyYkk4azhRWkpDWW13dC9mSHdxRkFqNCtQa2JMdnZ6eVMzbHVucENRRUl3ZlB4NFBIanpBMHFWTEVSMGRqWTgvL2hqMzc5OUhsU3BWMExoeFkweWNPTkZrZUJFUjBUTjYzdGQ0WnMyYVpiSmRwOU9KWDM3NVJWeTVjc1dvemRTY09ScU5SbVJuWjR0SGp4NkpyS3dza1oyZExkUnFkYjd6NitoME9xTnJPRThTRVJFaG9xS2k4clNucGFXSnlNaElFUjhmTDdmdDJMSEQ1RFoyN2RvbDlIcDlvZmRaV0x6R1kzNmNmNExJekRnZlQvSEMrWGpNajhlMVJFUmtWZ3dlSWlJeUt3WVBFUkdaRllPSGlJak1pc0ZEUkVSbXhlQWhJaUt6WXZBUUVaRlpNWGlJaU1pc0dEeEVSR1JXREI0aUlqSXJEaEpLWkNHR29WcUlTaG9lOFJDWm1SQWl6Tkkxa0RFaHhHbEwxMEJFUkUvQVVaM3BhZkdJaDRpSXpJckJRMFJFWnNYZ0lTSWlzMkx3RUJHUldURjRpSWpJckJnOFJFUmtWZ3dlSWlJeUs4blNCUkJSOGRla1NaTWFTcVZ5Mm1QTi8vbmYzei9tYnRScXRiTXZYTGh3MXp5VmtUVmk4QkRSRS9YdDI5Y21KaWJtL3lSSnFsSlFQeUZFZkowNmRWN2R1bldyemx5MWtmV3hzWFFCUkZUOFhibHlSYno2NnF1MUFiUjRRdGYxaHc4ZjNtT09tc2g2OFQ2RzYrOEFBQ0FBU1VSQlZCb1BFUldLWHE4UExrUzN3dlNoRW83QlEwU0ZvbEFvd29VUWlRVjBlVmloUW9Wd3N4VkVWb3ZCUTBTRkVoRVJvWkVrYVdjQlhYYUdoWVZwelZZUVdTMEdEeEVWbWlSSitaNUtVeWdVUE0xR2hjTGdJYUpDUzBsSk9RUWcxY1NpMU9UazVNUG1yb2VzRTRPSGlBb3RKaVltV3doaDZxNjEzVEV4TWRsbUw0aXNFb09IaUlva245TnRQTTFHaGNiZ0lhSWlrU1JwSDRETVhFMlpraVR0dDFROVpIMFlQRVJVSkJFUkVaa0FRZzN2SlVuYSs3ODJva0poOEJCUmtRa2g1Rk5yaFh5d2xFakc0Q0dpSXJPenN3c3h2TGEzdHc4cHFDOFJFZEZ6NGVMaXN0dkZ4V1dYcGVzZzY2TzBkQUZFWkxXQ0pVa1NsaTZDckErblJTQXlzK2JObTUrU0pLbWxwZXVnZndraHdxS2lvanBhdW82U2d0ZDRpTXlNb1ZQOFNKTFV3ZEkxbENRODFVWmtJUkVSRVpZdWdRQ29WQ3BMbDFEaThJaUhpSWpNaXNGRFJFUm14ZUFoSWlLell2QVFFWkZaTVhpSWlNaXNHRHhFUkdSV0RCNGlJaklyQmc4UkVaa1ZnNGVJaU15S3dVTkVSR2JGNENHaUFxV2xwVUd2MTF1NkRIcUpNSGlJck5UdTNidWhWcXVMdko1ZXIwZGdZR0NodzZSRGh3NklpNHNyVk44SkV5YmczcjE3UmE2cHNCWXNXR0QwZnNXS0ZmTHI1Y3VYdjdEOTB2UEZRVUtKck5TNWMrZVFtSmlJb1VPSDVsbVdtSmlJbmoxNzVta1BEdytIWHEvSGI3LzloaSsrK09LNTFuUDkrblhjdTNjUDFhdFhmNjdielczMzd0MFlPM1lzRGgwNkJBQll0MjRkYXRXcUpiK3VVNmNPZ0p5QlB5dFdyUGpDNnFCbncrQWhzZ0k2blE0dFc3WkV0V3JWak5wUG5UcUZyVnUzeXU5alkyTVJFUkVCSnljbmhJZUhtOXlXWHErSEpFbFFLRXlmOE5CcXRVaEtTa0xseXBYekxFdEtTakw2aFg3NjlHbE1uRGdSQUtEUmFLRFg2OUcrZmZ0OFAwZCtOVDNKbmoxNzhPalJJNmpWYW16YnRnM3A2ZW55WjdsNzl5NEFRQWdodjM3NzdiZWZhajlrSGd3ZUlpdXlaOCtlQXBlN3Vycm11eXc2T2hyRGhnMERrUE5MdW5YcjFnQUF0VnFOdlh2M29rcVZLZ0NBNDhlUFkvSGl4UWdPRGpaYS8rKy8vNGFmbng5MjdkcUZjdVhLQVFCYXRteUo4UEJ3M0w5L0gvNysvdGkrZlR1VVNpWHUzcjJMR2pWcVBQWG5mTnpObXplUm5wNE9uVTZIYTlldTRmUFBQd2NBckZtekJuZnYzb1dqb3lPVVNpVjhmWDJmMno3cHhXSHdFRmtSVDAvUEFwY1hkTjJtUVlNR09IbnlKTkxTMHRDMWExZjgvdnZ2QUFBUER3L1kydHJLL1hidDJvVWVQWHJrV2YrTk45NUE0OGFOOGZQUFAyUFVxRkZHeTM3NTVSZjA2ZE1IU21YT3I1U2VQWHZpekpremhmNWNUekptekJnQXdLRkRoK1RRQVlCKy9mb2hQRHdjcFVxVndwUXBVNTdiL3VqRll2QVFXUW1GUW9IUTBOQUMreXhkdWhRQTVOTmRhclVhUWdpVUtsVUtBTEI1ODJaSWtvVFNwVXZMNjJpMVdqa3c0dUxpY1BMa1NVeWJOczNrOXYzOS9URnk1RWowNzk4ZlRrNU9BSEt1SngwOGVCRGJ0bTE3dGc5WUNObloyUmcxYWhRV0wxNk1vS0FnUkVWRjRZY2Zma0RwMHFVeGZmcDBYTHAwQ1o5ODhnbktsaTM3d211aHA4ZmdJYklDV3EzV0tDenk4L0hISHdQNDkxcEtRRUFBK3ZidGk4NmRPOHQ5TGwyNkpJY0drSE50eGhCTW16WnRRcnQyN1l5VzU5YTRjV00wYXRRSVAvLzhNejc3N0RNQXdPWExsNUdSa1FGdmIyKzVuMTZ2TjlvbkFCdzhlTEF3SDlXa0gzLzhVVDdOT0dqUUlBd2JOZ3lsUzVkR2VubzZBZ0lDNUg1eGNYSG8zYnMzNXMyYmgrYk5tei8xL3VqRll2QVFXWUgwOUhSVXFGQUJRTUduMjZwWHI0NVZxMVlCQUtLaW9oQWZIdzhQRHc4RUJRVmgvUGp4c0xHeHdkV3JWK1U3d1lRUTBHcTFzTFcxUldwcUtvS0RnL0hUVHo4VldNdUhIMzZJeVpNbnc5ZlhGNDZPam1qYnRtMmVtd1pjWFYyZktXZ2VaMk5qZzIrLy9SWWpSb3hBL2ZyMU1XREFBSFRwMGdXU0pPWHBlL1hxVmZudU5pcWVHRHhFVmlBdUxrNitUVGtoSWNIazlaTjc5KzVoNU1pUkFIS09PQllzV0FBL1B6L1kyTmdnT3pzYkowNmNRTHQyN1hEczJERjA2TkFCQUpDVmxRVmJXMXNvRkFxc1dyVUt6WnMzUjRNR0RRcXNwVTJiTnFoV3JScCsvZlhYUE5kNlhoUi9mMy81ZGFWS2xlRHA2V2wwaEpYYnpwMDd6VklUUFQwR0Q1RVYrT3V2djFDdlhyMUM5dzhNRE1UZHUzZmg1T1NFa0pBUUtKVktoSWFHNHJYWFhrTlVWQlFDQXdNQkFKbVptYkMzdHdlUWMxMm9hOWV1aGRyK3JGbXpVSzFhdFh4dm5jN3Z0dW9sUzVhZ2NlUEdlZHAxT2gxMjc5Nk5MbDI2Rk9xVUlnRGN2MzhmSjArZU5Hb3I2SzQrS2o0WVBFUldJRHc4SEFNR0RDaDAvM3IxNmtHcjFTSXFLZ3BPVGs1bzFxd1o0dVBqRVJnWWlJRURCNkpVcVZMUWFEVDQ2NisvNU9zNUxpNHU4dm9aR1Jrb1hibzBZbU5qQVFCMmRuWkcyMi9Zc0tGY2x5bXVycTVGZW1Zbk9qb2FLMWFzd0FjZmZGRG9kY2g2TVhpSWlybkxseS9qbjMvK1FhdFdyUURrSEUxNGVYbmw2YWZUNmVTQU1CVlNpeGN2aGw2dngwY2ZmWVFUSjA1Zy9QanhVQ3FWbURCaFFwNitjK2ZPeGI1OSt3RGtoSWl6cy9Qei9FaDVuRDkvSGgwN2RzeDNlWHA2T3RScU5XeHNiT1EyalVhVDUzUWJ4NVFqSWpMQnhjVkZ1TGk0aU1KS1Nrb1M1ODZkazk4dldiTEVaTCtVbEJUeDg4OC81N3VkaHc4ZmlwU1VGUG05UnFNUk9wM09aTitNakF6eDRNRURrWmlZV09nNmMydlJva1dSK2srYU5FbWNQWHMyMytWanhvd1JibTV1WXQ2OGVYTGJyRm16OHZTYk9YTm1rZllyaEJDR240ZWwvMTJVSkhsdkNTR2lGOHJ3U3k0aUlzTFNwUkJ5eG5VRGdNaklTUDQrTkJPT1RrMUVSR2JGNENHaUo5THBkTSs4alQvKytFUGVqaEQ1bjlrcWFGb0Z3elFRZXIwZW1abVp6MXdUV1FhRGg4aktuRDU5V242dDAra1FGaFlHdFZxTjFOUlVrLzNEd3NLUWxwWW12OSsrZmZzVDkrSHU3aTYvVGs1T2hwZVhGN1JhN1ROVURYenl5U2R5V0FRRUJDQTZPanBQSDUxT2grN2R1K2U3RFE4UER3QTV6elVOSGp6WTVQcW5UNTlHWW1MaU05VktMeGJ2YWlNcTVyS3pzekZreUJENS9hMWJ0L0RtbTI4Q3lCbWRPVEF3RUpzMmJjSzRjZU9nVXFrd1lzUUkrVm1ZOCtmUFkrN2N1VmkvZmozS2x5OFBBSmczYng1NjllcUYrUGg0TEYyNkZFMmJOa1h2M3IwQkFBc1hMa1NmUG4yTTlyOXYzejYwYnQxYUhzOHR0OXpUSW1SbFpjSEd4c2JvMXV2dzhIQWtKeWZEMGRIUmFMMWV2WHBoeXBRcDJMaHhJOHFVS2ZOTTMwOXljaklpSWlKdzRzUUpoSVdGUWEvWDQ1dHZ2b0dibTlzemJaZGVIQVlQVVRGWHFsUXBiTm15Ulg3ZnZuMTdvL2Q2dlI2VksxZkd3b1VMTVhmdVhIbWs2Ymk0T0V5Wk1nVUxGaXlRcHp3d25PTDY2cXV2Y09iTUdmVHIxdy92di8rK3ZLM2p4NDhiSFVrSUliQmx5eFlrSkNUSW8xbm50bTNiTm9TSGgrUEJnd2NZT0hBZ1ZxMWFoZkxseXlNckt3dlZxMWVIV3ExR3AwNmQ4dHhJNGVucGlVT0hEbUgvL3YxUC9lek9nd2NQNE9Qamc5dTNiNk5CZ3daUXFWUUlDZ3JDYTYrOWh1VGs1S2ZhSnBrSGc0Zm9KZUhrNUlUNTgrY0RBTzdjdVlOeDQ4Ymg0Y09IYU5DZ0FUWnMySUJ6NTg0aE1qSVNRZ2k0dXJwaTJyUnBzTE96dytyVnErSGc0QUJ2YjIvY3ZYc1h3NGNQeDZOSGo5Q3JWeSswYmRzV05XclV3SUlGQ3pCNThtUnMyclFKYmR1MnhkR2pSOUc1YzJlVUxsMGFlcjBlTTJmT1JFQkFBR3JXcklrVEowN2d4eDkveE5xMWF3dXNkODZjT1NoZHVyVEpFUTV5dC9uNysyUE5talVBY282cVBEdzhNR25TSkNpVlNreWRPaFVOR3phVUJ6a0ZnSTBiTnlJaUlrTCtMcWo0WWZBUUZYTXJWcXhBU0VnSWdKd2pFRWRIUi9uQlNjTkY5c2NmcFBUejgwTkFRQUJtejU0Tkd4c2JhTFZhZE9qUUFWT25Ub1dYbHhmYzNOeGdaMmNIdlY2UGl4Y3Z3c1BEQXhjdlhvUktwY0tTSlV2Zzd1Nk96WnMzdzhmSEJ6Tm56c1MxYTlmUXNHRkRlUVpTcFZLSlI0OGVvVlNwVXZqaWl5OXc4K1pOdEdyVkNvc1hMMFppWWlKdTNicUY0T0RnZk1kVEF5Q2ZEc3c5d2tGOGZEejY5KytQbzBlUEd2VTFuR3AwZDNmSGtTTkhBQUMvLy80N3BreVpZblFLVUsvWFE2bFVZdDY4ZVUvN2RaTVpNSGlJaXJtQWdBQUVCQVJBcTlYQ3o4OFBYMzMxbFR6NnNscXRocmUzdHp3d1pueDh2SHhhRFlEOEN6ajN6SngrZm43dzkvZUhScU9CSkVtb1U2Y09PbmJzaUtOSGp4cmRWS0RWYWhFUUVJREdqUnRqKy9idGNITnp3L1hyMTFHdlhqMm8xV3I1S0tOdDI3WjQ4ODAzWVc5dmp3c1hMbURvMEtIbzE2OGZObXpZWURKNGdvT0RzWFRwVXFTa3BPUTVCWGZwMGlXODhzb3JCWDRmbVptWkVFSmd6cHc1UmZnV3FUaGg4QkJaZ1FFREJ1RHZ2LytHbzZNanZ2enlTN205WGJ0MkFIS0dqemx4NGdSKytlVVhvMmtON08zdFRRNnZBMEFlZm1iUm9rVUFnTzdkdTBPdjF5TTdPeHRhclJZelpzeEExNjVka1pTVWhKTW5UMkxpeElsWXQyNGRtalZyaHZUMGRIbXl0UzVkdWdESXVhTnN6cHc1Q0FvS0FwQnpLczF3KzNOdXZYdjNSdS9ldmVVSE4zUGJzV01ISGo1OGlLdFhyNkorL2ZvQWNnTHd6ei8veE9YTGwvSG8wU04wN2RvVlM1Y3VOWnFKTkxjeVpjcGcwNlpOQlh5YlpHa01IaUlyMEsxYk54dzVjZ1NMRnkvR0J4OThZRFRYemRXclYzSHAwaVY4Ly8zM2VZNEM0dVBqamFaUU1KdytNOGc5bXZPTkd6ZXdjdVZLbkRwMUNrSUl2UC8rKzJqZHVqVysvUEpMREJvMENLVkxsOGIrL2Z1eGFORWlwS1dseWNIeitEVWF3M3RuWitjaUJjRCsvZnR4OXV4WnpKOC9IOU9tVGNNbm4zeUNkdTNhSVRzN0d4TW1URURMbGkxaFoyZUgwTkJRbENsVHh1VG8xSUR4cmVCVVBERjRpS3pBcmwyN29GQW80Ty92ajVTVUZIa1EwT1hMbDhQZDNSMlRKazFDdDI3ZDBLaFJvM3kzb2RWcUVSUVVaQlE4ank5M2NYSEIxS2xUMGJWclYzVHMyQkhmZmZjZE1qSXlNR2pRSUd6ZnZoMDFhOVpFelpvMWNmSGlSWlFyVnc3QXY5ZG9kRG9kV3Jac2FYVE54dFFSanlrSER4N0V6Smt6OGZubm44UGQzUjExNjliRnFGR2prSm1aaVM1ZHV1RHc0Y01vVzdZczNOM2RuL24yYTdJOEJnK1JGY2g5KzNUbnpwMnhidDA2SkNVbHdkYldGalZyMW9SV3E1V252Zjd1dSs4d2J0eTRQTnU0YytjT0FPRHMyYk5RcVZSNVp1K3NYNysrZkhvTEFOTFMwcENlbm82Z29DQkVSMGRqK2ZMbDh1eW1TVWxKY3ZBOERjTW8waGtaR1pnOWV6Yk9uRG1EcjcvK1dqNTFXS1ZLRlN4WnNnVERodzlIM2JwMVVidDI3VHpiMEdnMDZOZXYzMVBYUUpiRDRDRXE1bUpqWS9IbGwxOGlMUzBOYVdscFNFNU9ocSt2TDZwVnE0WkJnd2JoMjIrL2haT1RFeTVkdW9RMzMzd1Q0ZUhoY3ZBWUpueTdkZXNXcGsrZmpoWXRXbURSb2tWNCtQQWh1blhyaGhFalJ1UzdYd2NIQjB5ZlBoMlJrWkdZTkdrU0prNmNpR3JWcWtHdjErUEVpUk9vVWFNR0hqeDRnSHYzN3NsMUFjREtsU3VSbEpRRXZWNlB5Wk1uNCtUSmsvSklBa3FsRW9tSmlaZzZkU3BxMTY2TmhRc1g0dTIzMzhhWFgzNHBUMGhuWUpqbDFNSEJ3V1I5dHJhMlJvRnN3Rk50eFIrRGg2aVlxMVNwRWo3NDRBTzg4Y1licUZtekpucjM3bzFmZi8wVjBkSFJtRHg1TW1iUG5vMmtwQ1I4ODgwMzZOV3JGK3JWcTRjSER4NGdORFFVZCs3Y3dicDE2M0QvL24zMDdkc1hIMzMwRVd4dGJYSHQyalVFQndkajc5NjlpSXFLd3JmZmZtdjBMSXlCNFNIVW1UTm5va3laTW5qbm5YY0FBTFZxMWNLQ0JRc1FIUjJOM2J0M28zTGx5cWhjdVRKbXpab0ZaMmRuT0RzN28xS2xTZ0NBU1pNbTRmZmZmMGZUcGsxUnBrd1poSWVIbzA2ZE9oZy9mancyYk5pQUhUdDJZT1hLbFhuMnJkUHBvTlBwVUx0MmJjeWJOdzlhcmRab1ZBUlQ4L0VRRVpFSlJaMlA1M0VqUm93UVFnaXhjT0ZDRVJFUkliZi84TU1Qd3QzZFhSdy9mbHlvMVdxeGFORWlzV1hMRm5IaHdnV2gxV3BOYmlzMU5WV0Vob2JtYWQreVpZdjhPak16MDJoWmZuUDQ1RWVqMFJodFE2ZlQ1YnNOdlY0dnRGcXQwR3ExUnYwKyt1Z2o0ZTN0TGRhc1dTUDNiZFdxbGNsdHRHblRwa2oxY1Q0ZTgrUDhFMFJteHZsNGloZk94Mk4rSEoyYWlJak1pc0ZEUklVaWhFQjhmTHhSVzNaMk50TFQweTFVRVZrckJnOVJDV2NZUFBSSnJseTVnc0dEQjh1M1FnUEE2dFdyTVduU0pLTTJvaWZoWFcxRUpkek5temV4ZE9sUzdOaXhJOTlibHdIZzZOR2plTys5OTZCUS9Qdi8xWTgrK2dqRGhnM0RYMy85bGVmaDFhNWR1NkpHalJvQWdNdVhMOHZMTDEyNmhMZmZmbHZ1Rng4Zkw0ODFSeVVEZzRlb0JGR3BWUGsrK2QrMWExZWo5MWxaV2ZJTkVIcTlIaUVoSVZpeVpFbWVJWEtFRUJnMWFwVDgzczNOVFI2dkxmZXNwZm05cHBLSHdVTlV3aHcvZnZ5SmZRekQzeGdjT1hJRWFXbHBxRjI3TnNMRHc2SFQ2ZVJCUmcyeXNySWdoSkFmQkhWMmRzYnExYXVOK2tSSFI2TkJnd1pHYmJsSHpxYVNnY0ZEVklKTW5UcTFVUDBVQ2dVbVRab0VJT2RvSi9jRG5nOGZQc1NRSVVPd2UvZHVvL0E1ZE9nUU5tN2NpRjkvL1JWRGh3NkZRcUhBMEtGRGpiWnJLbmlvNUdId0VKVWczMy8vUGI3Ly92czg3VmxaV1NaUHdYWHIxZzM3OSs4M0dqSEEyZGtaRGc0T09IUG1ERnExYWlXM256cDFDbTNhdEFFQXJGdTN6dVQrRGVQTVVjbkc0Q0VxUVk0ZlA0N016RXlrcEtTZ1dyVnFBSEltVm12YnRtMitwK0QrK2VjZmpCOC9YaDZFRkFBNmRPaUF3NGNQeThFamhNRHAwNmZ6aEZxclZxM3cxbHR2eWU5ZmUrMDErUG41eWU5alkyTVJHaHI2M0Q0ZldRZmVUazFVd2h3L2Zod2ZmZlJSb2Z1UEhEa1NUWnMyTldwcjI3WXRqaDA3QmlGeVJwcTVkdTBhbEVxbFVjZ1lLSlhLZlA5UXljU2ZQRkVKYy9ueVpiaTR1T1JwZi94dXRjOCsrd3c5ZS9aRTZkS2w4L1I5NjYyM29OZnJjZVhLRlRScTFBZ25UcHhBaHc0ZFhsVEo5SkpoOEJDVklGcXRGZ2NQSG9TenN6TXlNek9OcGlMSVBZSGJrMGlTaExadDIrTHZ2LzlHbzBhTkVCNGVqdEdqUitmcFY3RmlSYXhZc1NMZjdYaDZlaGJ0QTlCTGdjRkRWSUw4OHNzdmFOaXdJV3JWcW9YKy9mdkQxOWNYVFpvME1kbFhvOUhBeHNiRzZJSFIzTDc2NmlzQU9RK0Ezcmx6eCtSUlZGSlNFZ0lDQXA3ZkI2Q1hBb09IcUlUNDU1OS9FQndjakRWcjFzRFoyUmxObXpiRmxpMWJzR3paTXRqWjJjSFYxUlZBenRHTVRxY0RBR3pjdUJIMTZ0V1R0M0gxNnRVOFFhTFQ2WkNkblEwUER3KzU3WTAzM3BCZloyZG41MXRUVWxJU2hnNGRDZzhQanp5M1h0UExpOEZEVkVKVXJWb1Z5NWN2aDdPek00Q2NtVG9mbjYxVHI5ZERDQ0ZQaTUzN2FLZGp4NDZvWDc5K2tVN0pFWm5DNENFcUllenM3RkM5ZXZVQysrUjNXZzM0ZHhwdG9tZkYyNm1KaU1pc0dEeEVSR1JXREI0aUlqSXJCZzhSRVprVmc0ZUlpTXlLd1VORVJHYkY0Q0VpSXJOaThCQVJrVmt4ZUlpSXlLd1lQRVJFWkZZY01vZklRbFFxbGFWTElMSUlIdkVRbVprUUlzelNOWkF4SWNScFM5ZEFSRVJQNE9MaUlseGNYSVNsNnlEcnd5TWVJaUl5S3dZUEVSR1pGWU9IaUlqTWlzRkRSRVJteGVBaElpS3praXhkQUJFVmYwMmFOS21oVkNxblBkYjhuLy85L1dQdVJxMVdPL3ZDaFF0M3pWTVpXU01HRHhFOVVkKytmVzFpWW1MK1Q1S2tLZ1gxRTBMRTE2bFQ1OVd0VzdmcXpGVWJXUjhiU3hkQVJNWGZsU3RYeEt1dnZsb2JRSXNuZEYxLytQRGhQZWFvaWF3WHIvRVFVYUhvOWZyZ1FuUXJUQjhxNFJnOFJGUW9Db1VpWEFpUldFQ1hoeFVxVkFnM1cwRmt0Umc4UkZRb0VSRVJHa21TZGhiUVpXZFlXSmpXYkFXUjFXTHdFRkdoU1pLVTc2azBoVUxCMDJ4VUtBd2VJaXEwbEpTVVF3QlNUU3hLVFU1T1BtenVlc2c2TVhpSXFOQmlZbUt5aFJDbTdscmJIUk1UazIzMmdzZ3FNWGlJcUVqeU9kM0cwMnhVYUF3ZUlpb1NTWkwyQWNqTTFaUXBTZEorUzlWRDFvZkJRMFJGRWhFUmtRa2cxUEJla3FTOS8yc2pLaFFHRHhFVm1SQkNQclZXeUFkTGlXUU1IaUlxTWpzN3V4RERhM3Q3KzVDQytoSVJFVDBYTGk0dXUxMWNYSFpadWc2eVBrcExGMEJFVml0WWtpUmg2U0xJK25CYUJDSXphOTY4K1NsSmtscGF1Zzc2bHhBaUxDb3FxcU9sNnlncGVJMkh5TXdZT3NXUEpFa2RMRjFEU2NKVGJVUVdFaEVSWWVrU0NJQktwYkowQ1NVT2ozaUlpTWlzR0R4RVJHUldEQjRpSWpJckJnOFJFWmtWZzRlSWlNeUt3VU5FUkdiRjRDRWlJck5pOEJBUmtWa3hlSWlJeUt3WVBFUkVaRllNSGlJaU1pc0dENUdWOFBEd0tQSTZQajQrSnR1dlhyMEtQejgvYk42OEdWbFpXWVhhVm5KeU1uNzk5VmVUeTdadDIyYjBQamc0R0JxTnBzRHRaV1JrWU5Tb1ViaDY5V3FoOXA4ZnZWNlB3TUJBNlBYNlo5b09tUThIQ1NXeVFucTlIbTNhdE1uVGZ2TGtTYVAzcWFtcEp0ZFhLcFhRNlhSUUtCUll1WElsUHZua0V3REFnQUVEVUw1OGVibmZsU3RYY09EQUFZd2VQUm9BRUJNVGcwT0hEZ0VBNnRhdGk2bFRwd0lBRmk5ZWpENTkrc2pyTFY2OEdKNmVuckMxdFRXNWZ5RUVaczJhaGVUa1pMejU1cHVZUDM4K2Z2dnRONU45ang4L2pzVEVSUFRzMlRQUHN2RHdjT2oxZXZ6MjIyLzQ0b3N2VEs1UHhRK0RoOGdLQ1NHZ1ZxdmxFYTUxT2gxYXRpejhiQXRLcFJKYXJSYTllL2ZHclZ1MzVIYXRWZ3V0Vm12VTE5N2VIblBtek1IbXpadXhldlZxYk5pd0FXWEtsRUh2M3IzejNiNUdvNEdOalUyK3k3Lzk5bHRjdkhnUmE5ZXVoWjJkSFNaTW1JQUpFeWJrMjkvSnlRbmg0ZUVtbCtuMWVraVNCSVdDSjNDc0JZT0hxSmdMQ2dyQ2lSTW5rSktTQW05dmJ3REE5dTNiQzF4bi9Qanh1SHIxS2hJU0V1RHQ3WTJLRlNzYUhmM285WHJFeHNiS1J5bUc3ZWwwT3F4ZXZWcnVOMlBHREp3K2ZSckxseTlIZkh3OExseTRnTC8rK2dzTkdqUkFTRWdJL3Y3N2J3QTVwODA4UER5d2JkczJkT3ZXRFdxMUdoMDZkSkMzbzlGb2NQYnNXUUJBWUdBZ1RwMDZoWjkrK2duSGp4OUg1Y3FWMGJadDJ5Si9MOUhSMFJnMmJCaUFuQ0J1M2JvMUFFQ3RWbVB2M3Iyb1VxVktrYmRKUlBSU2NuRnhFUzR1THFJb3JsKy9iclNPVnFzdDhMMFFRb1NIaDR0MjdkcUpRNGNPQ1NHRThQSHhrZi9PeU1nUVhicDBFVUlJc1duVEppR0VFTkhSMFdMY3VISEMwOU5UREI4K1hBd2ZQbHg0ZW5vYWJiTm56NTRtNjJ2WHJwMzhXcS9YaTFhdFdoa3RiOUdpaGZ4NjgrYk5JaUVoUWR5OGVWTzBidDFhSEQ5K3ZIQmZRajVTVTFPRnU3dTcvTDVqeDQ3aTRjT0hoVjdmOFBPdzlMK0xrb1JIUEVSV3dIQmRaZVBHamZEeThvSzl2ZjBUMXpsOCtERHM3T3l3ZCs5ZWRPclVTYjZKSUNzckMvYjI5bmowNkJFeU16Tng5dXhaK1BqNFlNT0dEZkR5OHNLOWUvZXdZc1VLQURuWGZBREF6ODhQQUJBWEZ5ZS9kbmQzbDEvbmxweWNqREpseWhpMUtaWC8vcXJwMTY4ZnNyS3lNSExrU0l3WU1RS3VycTV3ZDNjMzZwK1ZsV1cwRGNOcE83VmFEU0VFU3BVcUJRRFl2SGt6SkVsQzZkS2w1YjVhcmRab2YxVDg4S2REVk14cE5CcWNQbjBhRGc0TzBPbDArUERERDdGeTVjb0NyNkVrSmlZaUlTRUJTcVVTSTBhTU1ObW5USmt5aUlpSWtHZmdIRHg0TU9yVnE0ZWZmLzRaQVFFQkFDRC9RamVjZnBzNWN5YW1UNTh1YnlNN094c3hNVEZRcTlVWU5Xb1V1bmJ0aWhVclZxQlNwVXBHKzhwOS9VV2owV0RpeEltNGNlTUcrdlRwQXpzN094dy9mdHlvdjBxbHdwNDllK0RvNkdqVUhoQVFnTDU5KzZKejU4NXkyNlZMbCtEazVHUzBmVU13VWZIRXEzRkV4Vnh3Y0RCYXRtd0pTWkl3ZVBCZ0xGeTRFSklrb1Z5NWN2bXVzMnJWS25UdDJoVkF6dDFuM3Q3ZWlJdUxrLy8rNG9zdlVLVktGV3pmdmgwZE8zWUVBTlN2WHgrU0pNSFIwVkcreVVDU0pQajUrY2wvYnQrK0RWOWZYd0E1MTNYZWZmZGR1WjZQUC80WVhsNWVHRGh3SVA3NTV4OTgvLzMzU0V0TEF3Q2prQnd6Wmd3cVZLaFE1TzhoS2lvSzhmSHg4UER3UUZCUUVIUTZIWUNjVzhOcjFhb0ZJT2RhajFhcnpmZHVPaW9lR0R4RXhkeXRXN2ZrVTE0QVVMTm1UY1RFeEtCbXpab20rNGVIaCtQS2xTdm8wcVdMM0xadTNUcTg5ZFpiMkxseko2cFdyWW81YythZ1ZxMWEwT2wwZVM3Q1IwZEhZL1hxMWZuK2lZK1BCd0NVTFZzV1lXRmhXTEZpQld4dGJkR29VU01BUUhwNk9nWU1HSUNFaEFSTW5qd1pRRTRnQURtbjBQcjE2NGZBd01BaWZRZDZ2UjRMRml5QW41OGZiR3hza0oyZGpSTW5UZ0FBamgwN0p0L1JsNVdWQlZ0Ylc5N2hWc3p4VkJ0Uk1UZHAwcVE4cDlVT0hUb2tueUo3M0lFREIrRGo0Mk8wVHU2akFpRG5Pc2lkTzNmdy92dnZZOGVPSFdqU3BBbHExNjR0THpkMTdjWWdLU2xKZnYxNFhYcTlIcnQyN2NMMzMzK1BXclZxeWJkbTI5cmFJak16RXoxNjlNQ0JBd2VLSEF5QmdZRzRlL2N1bkp5Y0VCSVNBcVZTaWREUVVMejIybXVJaW9xU2d5d3pNN05RMTcvSXN2amZBcUppN3ZGZjdqZHYza1JJU0FoNjlPZ2h0MG1TQkVtU2tKNmVqaHMzYnVETk45ODBXaWM0T0JpZW5wNEFjc0pod29RSnFGdTNMaTVjdUlCYnQyNUJrcVRuVXV2V3JWdnh5aXV2eUNGbnVNaGZ0V3BWN04rL0gxV3FWTWszZERJek02SFg2M0h2M3IwOG43dGV2WHBvMDZZTm9xS2lrSlNVaEdiTm1xRisvZm9JREF6RXdJRURVYXBVS1dnMEd2ejExMTlHMTN1b2VPSVJENUVWU1V0THc2ZWZmb28rZmZyZzlkZGZsOXNWQ2dYZWVlY2RkT2pRQVkwYk4wYmR1blhsWmVmUG4wZlpzbVhSb2tVTHVlK1FJVU9nVXFrd1ljSUVYTGh3QVI5Ly9MSFJmbkkveTJPZzArbWdWcXZSclZzM3VTMHVMZzZsU3BXQ1VxbEVkSFEwbGl4WmdtWExsdVZaMTlQVEU3Tm56OGFZTVdQeS9XeHo1c3pCdm4zN0FBQnVibTVHSXlqa1B0Vm9zSGp4WXVqMWVuejAwVWM0Y2VJRXhvOGZENlZTV2VDRHFFUkVKZExUUE1jamhCRDc5dTBUUWdnUkZoWW1kRHBkb2RZSkRRMFZPcDB1My80UEh6NFVSNDhlTldvelBOK1RtMTZ2Rno0K1BxSm56NTVpNGNLRmNudmZ2bjFGMjdadFJWQlFrQWdKQ1JFLy9mUlR2clhFeDhjYnZUOTc5cXhSWFJxTlJtUm1ab3JzN096Q2ZEVHg4T0ZEa1pLU1lyUitZYitYM1BnY2ovazluK05ySWlvMHd5ODV3M0EzTHdzaHhITTdaV2RPaG10bGtaR1IxbGU4bGVJMUhpSjZMcXd4ZE1neUdEeEVaTlVNei9PUTlXRHdFRm1KMjdkdlkvejQ4UUNBKy9mdm03emcvcmlWSzFmaW4zLytlYWI5amhneEFnOGZQbnltYmVRbkxDeE1mc2dVZVBMZ3B3Q01odGRKVGs2R2w1ZFhuaEcxemFsdjM3NDJUWm8wcVdHeEFxd1E3Mm9qc2hLSERoMlNieFUrZVBBZ0dqWnNXR0QvbXpkdll2djI3Umc4ZUxEY3BsS3A4dHh1bko2ZW5tY2VuOXpPbnorUDdPeHNrOHM4UFQzeDRNRURWSzVjR1FEazF6cWREbloyZGtaOTI3ZHZqNGtUSnhwdGQrN2N1VmkvZnIxOEI5dThlZlBRcTFjdnhNZkhZK25TcFdqYXRLazgvY0xDaFF1TjV2d0JnSDM3OXFGMTY5Wm1INXROcFZMWjZ2WDY5Z3FGb25kTVRFeFBwVkw1R3dEVFl4TlJIZ3dlSWlzZ2hNRHUzYnN4WThZTTZQVjZiTnUyRFVsSlNTWURvM1BuemhnM2JoeCsrdWtuakI0OUdwbVptWmc1Y3laR2p4NE5PenM3SER4NDBLaS9ZVG9CQVBLelBybXAxV3I0K3ZybWVaNW8wcVJKQ0EwTlJmdjI3UkVhR2dvZzUyZ2tORFFVQnc4ZXhMbHpORTJ6dmdBQUlBQkpSRUZVNStTZzJiZHZIeTVldkNpdkd4Y1hoeWxUcG1EQmdnWHl5QW5pZjZNYmZQWFZWemh6NWd6NjlldUg5OTkvWDE3bitQSGpSaUVxaE1DV0xWdVFrSkNBMzMvL1BVL2QyN1p0ZTZxaGVmSlRwMDZkVWhVcVZIaFhDTkZicjlkN1M1TGtaSzAzVkZnYWc0ZklDcHc4ZVJMLzkzLy9oMmJObWlFa0pBVE96czdZc1dNSFhGMWRjZWJNbVR6OUl5SWk4UERoUTNUdDJoV0JnWUc0Y2VOR29lYW5DUTBOUldSa0pGeGNYT1EyVjFkWHJGKy9YbDcvanovK3dEdnZ2RlBnZHFwVnF5WS9rd01BMTY5ZlI3MTY5UUFBZCs3Y3diaHg0L0R3NFVNMGFOQUFHelpzd0xsejV4QVpHUWtoQkZ4ZFhURnQyalRZMmRsaDllclZjSEJ3Z0xlM04rN2V2WXZodzRmajBhTkg2TldyRjlxMmJZc2FOV3Bnd1lJRm1EeDVNalp0Mm9TMmJkdmk2TkdqNk55NXM5R0kxVTlMcFZMWkN5RzZDQ0Y2UzVMa0pZUndBSGdqeGJOaThCQlpBY00wQldscGFWaThlREcrK2VhYkF2dHYyclFKZCsvZXhjQ0JBeEVURTROVnExYkpzNDUrK3VtbithNm4xK3V4Wk1rU05HN2NHR1BIanBYYkRiOW8xNjVkaS9YcjEyUDkrdldvWHIwNmdKd1JCL3IxNndjQThpbTVOOTU0QXpkdTNKRFh2M2p4b2p4b2FXUmtKQUlDQWpCNzltelkyTmhBcTlXaVE0Y09tRHAxS3J5OHZPRG01Z1k3T3p2bzlYcGN2SGdSSGg0ZXVIanhJbFFxRlpZc1dRSjNkM2RzM3J3WlBqNCttRGx6SnE1ZHU0YUdEUnNpS1NrSkZTdFdoRktweEtOSGo1NTZoR28zTnpjSHRWcmRUWktrM2tJSVR3RDJESnJuaThGRFZNenQzNzlmbmt0SHA5Tmg4T0RCYU5xMHFiejg4ZE5qYTlldXhjeVpNNkZVS2pGbXpCZ01HREFBalJzM0JwQXpETTNqb3dma1BuMmxVQ2p3M1hmZllmRGd3V2pjdURIZWZmZGRDQ0ZnWTJPRGtKQVFiTjI2RmF0V3JaSkRCOGlaR252TGxpMEEvcjN3WDY1Y09TaVZTaVFtSnNMZTNoNTM3OTZWaDlFeHpLSTZiOTQ4QUpCSHV3Wnl4b2p6OS9lSFJxT0JKRW1vVTZjT09uYnNpS05IanhyZFZLRFZhaEVRRUlER2pSdGorL2J0Y0hOems0K3ExR3IxVTRXT2k0dUxMNERlR28zRzZ5bUM1ajh1TGk3L0tlcEtRb2l3cUtpb2prVmR6OW94ZUlpS3VaMDdkMkw0OE9HWU9uVXFIQjBkallJQ2dIeDk1WEVIRGh4QWFtb3FSbzhlTGJkSmttUTBHS2dwam82TytPbW5uMUNsU2hVSUlTQ0VnRUtoZ0llSEI5emMzUExNdFdQcWlBZklHZlltUER3YzVjdVhSNnRXcmZLY25ySzN0NGVYbDVmSkdnelhreFl0V2dRQTZONjlPL1I2UGJLenM2SFZhakZqeGd4MDdkcFZ2czQxY2VKRXJGdTNEczJhTlVONmVqcituNzA3ajJ2cVN2OEgvcmtCSXFDQ3RiYmFzVCtLdTlWcTVVYnFSaXNvdGk1VVJ5Z0lMcmppNElLSVZKQVpsNm9kRVJmRW5WR3hWZEZXS0toVmdRb3F0bEsvcUVtc2xHbnJCaFljeFJHVVJkWWs1L2NINWc0aEFWRWhZWG5lcjVjdnlWMXlUMExJYzg4NXp6bW5kZXZXdGI1R1hUaU9ZMHpkMGFRbkhNZlo2L042alFVRkhrSWF1Ymx6NTJMQWdBRUlDZ3FxOHpsLy92a25nb09ETVgzNmRCdzllaFNNTVV5Yk5xM1djNUtTa2hBV0ZxYXhyYUtpQWdEZzZ1cXFzOC9rMUtsVE9tczhBREI2OUdnRUJ3ZWpkZXZXV25QQkFVQk9UbzVHLzVTNitVek4xdFpXK1BuMjdkdll0MjhmVWxOVHdSakRKNTk4Z2lGRGhtREZpaFdZTW1VS1RFMU44Y01QUDJEYnRtMG9MQ3g4cWNBamxVb1BBRGd3Yk5pd3RzWEZ4ZU5FSXBFTFkyd3NnTHBNZC8wdm1VejJRbGx0TFhtYUhnbzhoRFJ5QXdZTWVPRnpIang0Z0Q1OStpQW5Kd2VkTzNkR256NTlBRlJtcU5WVXkzQjBkSVNqbzZQR3RyMTc5K0xjdVhPd3NySjZicitTbWt3bVEzRnhNZXpzN0dCbVpnYWxVdm5jMTZCUUtMQmh3d2FOd0ZOOVA4L3pDQW9Ld3RpeFkrSGc0SURRMEZBOGZmb1VVNlpNUVd4c0xLeXNyR0JsWllXMHRMUmFGOGw3bnBTVWxFSUEzd0w0OWxseXdTY0FYQUI4Q3NEaXBaK1lDQ2p3RU5MRVZlL2orZkxMTC9IQkJ4OElpNlBsNWVYaHpwMDdBQUN4V0l4VHAwNXBIRjgxbmJxcWl4Y3Y0dmp4NHpoMDZCQ1dMMStPdlh2M3dzdkxTOWhmVkZTRXVMZzRsSmFXWXY3OCtiaHo1dzVLUzB0eCtQQmgyTmpZd01yS0N0bloyVUpmVDIzTEZXUmxaUUVBcmw2OUNvbEVvdFVzMTZ0WEwvVHExVXQ0WEZoWWlLS2lJbXpZc0FHLy8vNDd3c1BERVJFUkFhQnl2YUJYQ1R4VlNhWFNZZ0RIQUJ6cjNyMTdxM2J0Mm8xVXFWUXVBQ1lBZUwxZUx0SUNVZUFocEluVDFjY1RIeCtQNDhlUDQrSERoM2pqalRmUXIxOC9ZVm1FNXlrcEtVRkVSQVRpNHVJUUZoYUc5dTNiSXpnNEdQUG16Y092di80S1B6OC9XRnRiUTZsVTR1N2R1MWkrZkRsNjl1eUpybDI3d3NIQkFaczNiMFptWmlhOHZiMnhjT0ZDNU9mbnc5ZlhGenQzN29TRnhmOHFET3JGMnpJeU1yQnExU29NSERnUTI3WnRRMjV1THNhTkd3ZHY3NXBicml3c0xMQnExU3JJWkRJRUJBUmc2ZEtsZU91dHQ2QlNxWkNTa29LMzM2Ny9pUVJ1M2JwVkJpQU9RSnk5dmYzZjh2UHpoNk95SnVSTVdXOHZoZ0lQSWMxUS8vNzkwYTlmUCtFTGVOU29VZmorKys5UlhsNk9VYU5HYVJ4YlhsNk9SWXNXWWRXcVZZaU5qVVZVVkJRR0RCaUF5TWhJb1paaWFXbUppSWdJN05peEErN3U3dWpYcngrR0R4OE9mMzkvcllYZFRwMDZoWTBiTjJMdTNMbjQ5Tk5QQVFBM2J0ekE5T25URVI0ZURwRkloUGo0ZUdSbFplSEFnUU40K1BBaFhGMWRNWHYyYkppWW1PREdqUnVJaVlsQlhGd2M1SEk1Tm0vZXJETkxUVDBJZGZYcTFUQXpNeFBHRm5YdDJoVmJ0bXlwOS9lMHF1VGtaQVdBc3dET3VycTYrdnp4eHg5dk5lZ0ZDU0hrVmJ6c2VqeTdkKyt1MDdhWGxaV1Z4Zno5L2RtMWE5ZHFQZTdCZ3dkczM3NTlMRDQrWG12ZnBFbVRXSGg0dUxCMmtKcENvV0JIamh4aFNxV1NsWmVYczIzYnRyR29xQ2gyL2ZwMXBsQW9kRjZub0tCQTV6V2lvcUtFbjR1TGl6WDJOYVgxZUZyeU9rQlVQeVJFejVycmVqeE5sYUhXNDFGL0RscmlPa0EwT3pVaGhCQzlvc0JEQ0dreUNnb0tkRzUvK1BDaG5rdENYZ1VGSGtLYWlJS0NBbVJtWm1wc3UzcjFxcEFxWFpQUzBsSWNQSGdReGNYRkwzeE5oVUtCOWV2WDQrTEZpN1VlSjVmTGNmZnVYUlFWRldsczM3Qmh3d3Rmc3picVpJWHEvdnJYditMMjdkdFlzbVFKL3Z2Zi85YnJOVW45bzhCRFNCT1JsNWVIZ3djUGFtemJ1WE1uN3QrL1grdDVKaVlteU1yS1FrQkFBRlFxMVF0ZGM5MjZkYmh4NHdiV3IxK1BuSnljR284N2MrWU1Nakl5NE9ucGlmTHljbUY3MVJtcUwxMjZoRjkrK1FWQTVhd0VkZmxYUFFPdkprWkdSdWpTcFFzY0hSM3gzWGZmdmRCckpQcEg2ZFNFTkhMcUwzd3pNek4wN2RwVmVGeFVWSVRidDI5clRDMmppNUdSRVlLQ2d1RHQ3WTNvNk9nYVp3ZW9TcWxVWXQyNmRjak96a1o0ZURoT25qd0pMeTh2Yk4yNkZWMjZkTkU0bGpHR24zLytHZjcrL2toTVRNVGV2WHZ4K3V1dkl6WTJGb1dGaFhCemM4UDkrL2ZScGswYjdONjlHMERsTE5obno1NEZ4M0U2MTh5UnkrWG8xYXNYek0xMXoxWlRmZEJzU1VrSnhvMGJKenh1M2JvMVBEMDluL3M2aVdGUTRDR2trZlB4OFFGUU9WOVp0MjdkOFAzMzN3T29uQUc2b3FKQ3FCVThmZm9VNXVibWFOZXVuWENNbWtna3d0aXhZeEVXRm9ZeFk4Wm9ET1NzTGpzN0d5dFhya1M3ZHUyd2ZmdDJpTVZpdUxpNG9GV3JWcGc5ZXpZV0xseUlpUk1uQ3JNTHlHUXlsSmVYdzlqWUdJc1hMNFpTcVVTblRwM2c3dTZPRVNOR1lQZnUzZkQyOXNhOGVmTmdiVzJ0Y2EzZzRHQ0l4V0tzV0xFQ0ppWW13dXYwOWZYRmxpMWJoSXl6NnFvUG1oMDFhaFJpWW1KcURGU0VFTktpdmN3NEhwVkt4UVlOR2lROFRrcEtZb01IRDJZN2R1d1F0ZzBiTm93OWZmcTB4dWNJQ0FoZ2pvNk9iT2ZPblRyM0Z4VVZzVjI3ZGpFN096c1dFUkhCVkNxVjFqRnBhV2xzL1BqeGJNcVVLZXpISDM5a2pERzJaTWtTTm5EZ1FEWjY5R2cyZXZSb3hoaGo3dTd1ek5YVmxRMGNPSkNOSERtU0RSa3loTG02dWpKWFYxZGg3TXpqeDQ5WlNVa0pXN1JvRWZQeThtS0ZoWVVzUHorZlRadzRrUjA4ZUZEanVsNWVYbXowNk5GTUlwRUkxNmpLeWNtSjVlYm0xdmphYTBQamVQU1BhanlFTkFFVkZSV29xS2pBOE9IREFRQkxseTdGeXBVcmNlN2NPUUNWV1YzbTV1WTEzdkVYRkJUZzRzV0wyTDU5Ty96OS9lSHA2YWsxbjFsR1JnWlNVMU94Yjk4K1RKNDhHUWNPSE5CNm5xS2lJcHc3ZHc3ZmZmY2Rjbkp5a0o2ZWpzZVBINk5EaHc2SWo0OFhhbC9mZlBNTjd0eTVnNlZMbDJMKy9Qa1lPWEtrem5LWm1wb2lORFFVcTFhdHdwdzVjOUNtVFJ2WTJOaG96YVN0WGdoUHZjeTJrNU9UOEZxTGk0dGhibTZPd3NKQzVPWGxJVEF3RUVlUEhvV3hNWDI5TlZhVVhFQklFMUJhV29vMzNuZ0RGeTVjZ0tXbEpYaWV4NWd4WTNEdjNqMG9sVXBjdm53Wk5qWTJOWjRmRlJVRmlVUUNudWN4ZE9oUUhEcDBTT3VZOTk1N0QxOS8vYlV3R2VlRkN4YzAvcDAvZng0aWtRaVdscGFZUFhzMlB2dnNNNlNucDJQT25EbGF6NVdZbUloWnMyWWhQejhmWDMzMUZhWk9uYXExanBDYWtaRVJWcXhZZ1lLQ0FxU2xwZFc1YnlZcUtrcFlqc0hDd2dLNXVibllzbVVMQmc0Y1NFR25rYVBmRGlGTmdIcFpaNkF5Q0ptWm1RR29uTFg1L1BuemlJcUt3cXhaczNTZW01ZVhoME9IRGdtTHF2M3RiMy9EMUtsVE1YNzhlSFR1M0xuT1pTZ3FLdEtxSlkwZlAxNXJuWjZFaEFUczJyVUxKaVltU0V4TUZMYXJWeDZ0cnJpNEdINStmdWpXclJ1R0R4K091WFBuWXRldVhjOWRzRTY5K0J3QXRHL2ZIcnQzNzhhdnYvNktsU3RYMXZrMUVjT2dHZzhoVFVCV1ZwYXdkSFJKU1ltdzBObjQ4ZU94ZXZWcUtCUUtmUFRSUjFybk1jYXdkdTFhMk5uWkNjdGxXMWxaWWVMRWlWaTllbldkMHFzTEN3dWhWQ29obDh2eDFsdWFjMkhxV2h6TzN0NGV1M2Z2cmxOSC83MTc5NFFtdHREUVVBUUdCdUxqanorR2w1Y1hmdi85OTFyUFZkZDR6TXpNMEtsVEo4aGtNbmg2ZXFKang0N1B2UzR4TEFvOGhEUUJQLzc0SXo3NDRBT29WQ3BVVkZSQUxCWURBRnExYW9XeXNqSjA3dHdaVE1lcXpUdDI3TURObXpjUkdCaW9zWDNldkhsNDlPZ1JObTNhOU54cmI5eTRFVU9IRHNYcTFhdmg2ZWtKbFVxRldiTm0xUnEwMUJsdjZpYTJxVk9uYXMwdWNQdjJiVXlaTWdVOHoyUGp4bzFDVnB1L3Z6OUdqUnFGZ0lBQUtCUUs0WGlGUW9HS2lncXNXTEZDby85cDkrN2RFSXZGK010Zi9vTFpzMmZqanovK29IbndHamxxYWlPa2tmdjk5OTl4L3Z4NStQcjZJaXNyQyszYXRRTlFPV3RCUUVBQWdvS0NFQjBkalprelorSWYvL2dIZXZYcUJhVlNpZERRVU1URnhXSGZ2bjFhNmRPbXBxYll1SEVqWnMyYWhhS2lJZ1FHQm1vc0YyMXFhb3FiTjIraVI0OGVXTE5tRGRhc1dTUHNTMHBLUWxGUmtkWnlDRStmUGtWUlVSR21UNStPcFV1WEFnQWlJeU9GL2RXYjJycDE2NFpObXpicFhDZG8yYkpsd2lKeUFQRDN2LzhkVXFrVVk4YU1RZGV1WGJGLy8zN2N1WE1IMmRuWk1EVTF4WjA3ZDlDMmJWc29sVXBjdTNZTk4yN2NxREVWbXhnZUJSNUNHckduVDU5aTBhSkZtRGR2SHM2ZVBZc3Z2L3dTN3U3dStPcXJyN0IvLzM2c1hMa1NvMGFOd3VqUm83RisvWHBNbVRJRkxpNHVNRFUxUlhKeU12YnQyMWRqWDBtM2J0MndhOWN1K1BuNVlmLysvY0o0SVFDWU1XTUdaczZjQ2FWU3FYRU9Zd3h2dnZtbVZnMEtxS3lSZlB6eHgxaTRjQ0hlZU9NTkFOQklLS2hhNHhHTHhWcURRR3NTR3hzTFoyZG5yRnk1RXFhbXBzakl5TUFmZi95Qnp6NzdETys4OHc1Q1FrSXdkT2hRUEhqd0FEdDM3a1JKU1luV0lGZENDR25SWG5RY2ozcDlISlZLeGNyS3loaGpqTWxrTXZiYmI3OXBIU3VWU3RtREJ3OVlmbjQrZS9Ma1NaMmUvL0hqeDZ5aW9xTE81ZEhsMkxGald0dXFyNldUbUpqNFN0ZlFKUzh2ajgyZVBac1ZGUld4dkx3ODV1bnB5UndjSEZoMmRuYWRuNFBHOGVoZmkxc0hnaEJEby9WNEdoZGFqMGYvS0xtQUVFS0lYbEhnSVlRUW9sY1VlQWdoaE9nVkJSNUNDQ0Y2UllHSEVFS0lYbEhnSVlRUW9sY1VlQWdoaE9nVkJSNUNDQ0Y2UllHSEVFS0lYbEhnSVlRUW9sYzBTU2doQmtLeko1T1dpbW84aE9nWll5elowR1VnbWhoamx3MWRocGFFYWp5RTZKbGNMbmN3ZEJucVEwdWU1Sks4R3FyeEVFSUkwU3NLUElRUVF2U0tBZzhoaEJDOW9zQkRDQ0ZFcnlqd0VFSUkwU3NLUElRUVF2U0swcWtKSWFTQk1jWlliYnRyTzVmanVHYVhyazQxSGtJSUlYclY3Q0lwSWFUKzllL2YvMjFqWStQbDFUYi83ZG4vLzZxNlVhRlFmSG45K3ZWcy9aU3NhWGhPamFkV3piSEcwK3hlRUNHay9ybTZ1aHJkdW5YckhzZHhIV3M3ampHVzA3MTc5ODdSMGRGS2ZaV3RLYURBbzZuWnZTQkNTTU9RU0NTN0dXUGV0UjNER05zdGw4dm42NnRNVFlVNjhJd1lNVUpyWDFGUkVjUmlNY1Jpc2NiMmlSTW53c2ZIcDFrR0hrb3VJSVRVaVVxbGl1RTRydGJBQXlCR0w0VnBvczZkTzZmeE9EWTJGb2NQSDhiZXZYdlJ2bjE3QTVWSy95andFRUxxUkNRU1hWQ3BWSGtjeDlYMERabHJhV2w1UWErRmFxTEt5c29RR2hxS3RMUTBaR1ptNHVUSmswaFBUOGVjT1hQUXMyZFBReGV2d1ZGV0d5R2tUcVJTYVFYSGNTZHFPZVJFY25LeVFtOEZhcUpTVTFQaDRlR0I0dUppUkVSRUFBQThQRHd3ZVBCZytQcjZJakF3RUgvKythZUJTOW13S1BBUVF1cU00N2dhbTlKRUloRTFzOVVpSXlNRDgrZlB4OHFWS3pGdjNqeXNYYnNXWm1abUFBQWpJeU00T3p2ajJMRmpzTEt5d3VUSms3Rmx5eFlEbDdqaFVGTWJJYVRPOHZQemt5d3NMQW9BV0ZUYlZmRGt5Wk96aGloVFUyRnBhUW1lNTdGcDB5YVltNXNMMiszdDdhSE9IekExTmNXQ0JRdmc1T1FFcVZScXFLSTJ1R2FYTFVFSWFWZzJOamFIT1k2YlhHM3pZWmxNTnRVZ0JXb0NxcVpUMjlyYW9tM2J0alVlVzFoWWlKU1VGQ0hMamJMYUNDRXQzclBtdHVxQmg1clo2a2lsVWlFaElVRXJmVnBOSXBIb3VVVDZSMzA4aEpBWHduRmNBb0RpS3B1S09ZNzd3VkRsSVUwUEJSNUN5QXVSU3FYRkFPTFZqem1PaTN1MmpaQTZvYVkyUXNnTFk0ekZjQnpuQWxRT0xEVjBlWnFhQ1JNbUdMb0lCa1dCaHhEeXdzUmk4ZW1LaWdvQWdMbTUrV2tERjZkSnNiZTNSMGhJQ0l5TmRYLzlCZ1VGUVNScTNvMVJ6UzViZ2hDaUh6elBud1RBWkRMWmVFT1hwYkdqU1VJMVVZMkhFUEt5WWppT2Ura3ZWTkp5TmJ0SXFnODJOamFwSE1kOVlPaHlrUDloakNYTDVYSUhRNWVqcGVCNS9sMk80NUlZWTM4QjBFY21rLzFtNkRJMU5UelBNd0NReVdRdDdudTRlVGNrTmhBS09vMFB4M0gyaGk1RFN5R1JTRndCWEg0V2RBRGdzbzJOeldlR0xCTnBXcWlwN1JVMDV5a3RtcEtXTU9DdU1aQklKQ2FNc1JER21COEFEQnMyREFDUWtwTFNodU80YUlsRUVncGdtVlFxclRCa09VbmpSelVlUXNoelNTU1N0eGhqWndINEdSa1p3ZC9mSDF1M2JzWFdyVnZoNys4UEl5TWpNTWFXTU1iTzJ0cmFkakowZVVualJvR0hFRklybnVjL1pJekpBSHpZb1VNSDdObXpCNU1uVHdiSGNlQTREcE1uVDhhZVBYdncrdXV2QThDSFNxVlNMcEZJN0F4Y2JOS0lVZUFoaE5TRTQzbmVEOEI1QUoxNG5zZVJJMGN3WU1BQXJRTUhEQmlBSTBlT3dNYkdCZ0E2TWNhU241M2I0anJPeWZOUjRDR0VhQmsyYkZoYm51ZS9CUkFLd0dqcTFLbll2WHUzdWxhalU0Y09IUkFlSG82cFU2Y0NnQkdBVUo3bnZ4MDJiRmpOVXpHVEZva0NEeUZFQTgvejc1YVVsRndHNEdadWJvNlFrQkQ0K2ZuVk9OSytLbU5qWS9qNStTRWtKRVM5NW94YlNVbEpLcy96N3paMHVVblRRWUdIRUNKUXAwb0Q2TjJsU3hjY09uUUlqbzZPTC93OGpvNk9PSGp3SUxwMDZRSUE3NEpTcmtrVkZIZ0lJWkJJSkNZOHo0Y3l4cUlBdEJrMWFoUU9IandJYTJ2cmwzN09MbDI2NE9EQmd4ZzFhaFFBcUZPdU4wc2tFcE42S2pacG9pandFTkxDNlVxVkRnNE8xbGllK1dXWm01c2pPRGlZVXE2SkJnbzhoTFJndGFWSzF4ZEt1U2JWVWVBaHBHV3FjNnAwZmFHVWE2SkdnWWVRRnVabFVxWHJDNlZjRTRBQ0R5RXR5cXVrU3RjWFNya21GSGdJYVNIcUsxVzZ2bERLZGN0RmdZZVFacTRoVXFYckM2VmN0MHdVZUFocHhob3lWYnErVU1wMXkwT0JoNUJtU2grcDB2V0ZVcTViRmdvOGhEUS9laytWcmkrVWN0MHlVT0FocEJreFpLcDBmYUdVNithUEFnOHhPS1ZTYWVnaU5BdU5JVlc2dnRTUWNpMTlsbkl0Tm5EeHlDdWl3R01nQ29VQzY5ZXZ4OFdMRjJzOVRpNlg0KzdkdXlncUt0TFl2bUhEaHVkZUl6WTJ0azdiWGtWeWNqSUtDd3RmNlBudDdQN1hiUC9reVJNNE9UbEJvVkRVYTdsYUdrT2tTbnQ3ZXlNM043ZEJyNkZPdVg3NzdiY0JvQWVBeXp6UDMralFvY09jQnIwd2FWQk43MWFvbVZpM2JoMHlNek54OGVKRlJFUkVvR1BIampxUE8zUG1EQVlOR2dRL1B6OTgrKzIzRUlzcmIvWVNFaElRRUJBQUFMaDA2UkxNemMzeC92dnZhNXdiSEJ3TVoyZm5XcmVOR1RNRy8vM3ZmL0hHRzI4QWdQQ3pVcWtVcnFVMmZQaHdMRjI2VkhqOHl5Ky9ZTjI2ZFRoMDZCRGF0bTJyOGZ3NU9Ubll1WE1uM24vL2ZiaTR1QUFBdG03ZGlzOCsweHlta1pDUWdDRkRoalRKdS9MR1FDS1JtRERHUWhoamZnQmdabWFHOHZKeStQcjZDc2ZjdTNjUFY2OWVGUjZQR0RGQzYzbUtpb29nRm91MWZ1Y1RKMDZFajQrUHptdi84c3N2S0NzcjA3bnZWVDVYMVhYcDBnVmhZV0dZTW1VS3lzcksyZ0JvWTJWbDVmL09PKzhjbDBxbGoybzhrVFJhOU5ldVowcWxFdXZXclVOMmRqYkN3OE54OHVSSmVIbDVZZXZXcmVxQmRBTEdHSDcrK1dmNCsvc2pNVEVSZS9mdXhldXZ2NDdZMkZnVUZoYkN6YzBOOSsvZlI1czJiYkI3OTI2Y1BIa1N1M2J0RXM1WHFWUVlNMmFNeG5OVzN4WWZINC9odzRjalBqNGVRR1Z0SkQ0K0hvbUppYmgyN1pyd2haQ1FrSUMwdERUaHZBY1BIbURac21YWXNtV0xFRFFaWXdDQWxTdFg0c3FWSzNCemM4TW5uM3dpbkhQeDRrVjF1NzF3ZkZSVUZCNDllb1NmZnZwSjY3MzY3cnZ2WUdscCtXSnZjQXZ5TEZYNktJQVBBY0RmM3g4ZUhoNWFXV3REaGd6UmVIenUzRG1OeDdHeHNUaDgrREQyN3QyTDl1M2I2N3hXOWM4UkFKU1hsMlBHakJrd01qTFMyQjRRRVBEU255dVZTZ1VIQndldGF6SEdVRjVlamxhdFdxbURYVy9HMlAxQmd3WU5UazFObGVvc05HbTBLUERvVVhaMk5sYXVYSWwyN2RwaCsvYnRFSXZGY0hGeFFhdFdyVEI3OW13c1hMZ1FFeWRPRkw0NFpESVp5c3ZMWVd4c2pNV0xGME9wVktKVHAwNXdkM2ZIaUJFanNIdjNibmg3ZTJQZXZIbXd0cmFHdGJVMTdPM3QwYVpORzNBY0IyOXZiNFNIaDJ1VVFkYzJYZDU2Nnkwa0pDUUlqMi9ldkltZVBYc0NBTEt5c3JCa3lSTGs1dWFpZCsvZWlJeU14TFZyMXlDVHljQVlnNjJ0TFpZdlh3NnhXSXo5Ky9mRHdzSUNFeVpNUUhaMk5yeTh2RkJhV2dwbloyZDgrT0dIZVB2dHQ3Rmx5eFlFQmdiaTIyKy94WWNmZm9qejU4OWoxS2hSTURVMXJjZDN2M2w1bGlvZEJhQlRodzRka0p1YmkrUEhqK1A0OGVOYXgxWlVWT2g4anJLeU1vU0doaUl0TFEyWm1aazRlZklrMHRQVE1XZk9IT0YzclJZZkh3K1pUQWFlNTRWdHRyYTJPSFRva0hEajhmUFBQMlBvMEtHMWxydTJ6eFZRR1dDS2lvb2dsV3JHa3BLU0Vvd2NPUkkvLy93enJsMjdob0NBQU9UbTVocFhWRlNja2tna3JsS3B0UFkyYTlLb1VCK1BIang5K2hTN2QrK0doNGNIN096c3NIbnpaclJxMVVyWTcrVGtoRzNidHVIQWdRT1lObTJhY1BkLzVNZ1JQSHIwQ0dQR2pJR25weWM2ZGVvRUR3OFB1TG01b2JDd0VKTW1UY0s5ZS9jUUhoNE9OemMzQUpWM3IwdVhMc1dkTzNlUWw1ZUg3T3hzNFRxalJvM0NybDI3a0p5Y2pMVnIxNktnb0FBQVVGeGNERGMzTjdpNXVRbE5KOWJXMXJoOSs3WndibHBhR3Q1Nzd6MEFsUUZ4N3R5NU1ETXpnNUdSRVJRS0JlenQ3UkVkSFEwVEV4TU1HalFJWXJFWUtwVUthV2xwYU5XcUZkTFMwaUNSU0JBYkd3dFRVMU1jUFhvVVAvMzBFN3k4dkhEanhnMjgrKzY3ZVB6NE1WNTc3VFVZR3h1anRMUlU0ejBpQXAycDBpWW1Kb2lLaXRMNXo4UkVleEtBMU5SVWVIaDRvTGk0R0JFUkVRQUFEdzhQREI0OEdMNit2Z2dNRE1TZmYvNHBISzlTcWJCanh3NXMyYkpGc3pEUGJwSysvdnByckZpeEF2LzV6MytFZlMvNnVhcU5xYWtwS2lvcW9GS3BNR0RBQUN4Y3VGQjlIcVZjTjBGVTQ5R0RqSXdNcEthbVl0KytmWmc4ZVRJT0hEaWdkVXhSVVJIT25UdUg3Nzc3RGprNU9VaFBUOGZqeDQvUm9VTUh4TWZIcTZjVXdUZmZmSU03ZCs1ZzZkS2xtRDkvUGthT0hLbnhQTk9uVDRlUGp3K21UNStPOFBCd2RhY3NBS0Nnb0FBaWtRajI5dll3TVRIQnZYdjNZR0ZoQVhOemMwUkZSUUg0WDhkL216WnRZR3hzakx5OFBKaWJteU03T3h0ZHUzWUZBRXlZTUFGQVpYOE9BTXlZTVVPNHhxeFpzekJuemh4VVZGU0E0emgwNzk0ZERnNE9PSC8rdkVaU2dVS2h3Tnk1YzlHdlh6L0V4c1ppMEtCQnd0MnZ1a21GYUJvMmJGamJrcEtTZlFEY0FHRHExS253OGZHQnNiRXhLaW9xaE45TGRWVnJQQmtaR2RpNGNTTnUzNzZOenovL1hQaGNBWUNSa1JHY25aMHhkdXhZUkVSRVlQTGt5WEJ4Y1lHdnJ5OUVJaEZDUTBNeGRlcFU5T3ZYRDQ2T2ptQ013Y2pJQ0tkUG4wWjBkRFFpSWlMd2w3LzhSWGkrRi8xY1ZUVjgrSENOeDRtSmliQzB0TVRqeDQvUnBrMGJiTm15QlR0MzdzUVBQL3lBeU1oSWRjcjFZRE16c3prcEtTbUZXazlJR2hVS1BIcnczbnZ2NGV1dnZ4WWVYN2h3UVdPL1NxWENvRUdEWUdscGlkbXpad01Bb3FLaU1HZk9IS3hkdTFiajJNVEVSUHp6bi8rRXNiRXh2dnJxSzN6MTFWY0FnTWpJU055OGVSTmJ0MjVGdTNidDhQYmJiNk9zckF4cjE2N0Zqei8rQ0tEeXkzN0VpQkVhYmZLSmlZbkNuU2tBamM3aVFZTUc0Y0tGQzJqYnRpMEdEeDZzMVhkZ2JtNE9KeWNubmE5WmZZMXQyN1lCQUQ3OTlGT29WQ3FVbFpWQm9WRGdpeSsrd05peFkvSDQ4V05jdW5RSlM1Y3V4WUVEQnpCZ3dBQVVGUldoZGV2V2RYdHo2eGxUZDFTOUJLNEJwd1I0bGlvZEM2QzN1Yms1VnExYXBaRzF0blhyVmd3Yk5rem51U2twS2NMUGxwYVc0SGtlbXpadDBwZzJ4OTdlWHZqOW1wcWFZc0dDQlhCeWNvSlVLb1ZJVk5rdzBxNWRPK3pkdXhjZE8zWUVZd3lNTVloRUlvd1lNUUtEQmcxQ2h3NGROSzc3TXA4cnBWS0pWcTFhQ1g4ajZyOE5zVmlNamgwNzRzR0RCL2p0dDkvdzdydnZvaytmUHVqVHB3LzY5ZXVIMWF0WG83aTQySzJrcEtRZnovTXVNcG5zdDVkNW40bCtVT0JwQklxS2l0Q21UUnVOYmVQSGo5ZnE0MGhJU01DdVhidGdZbUtDeE1SRVlYdlZPOTBaTTJiZ3ZmZmV3NXc1YzNEczJERWhjR1ZtWnNMRnhRWHo1OC9YeWl6VGRXY0tBS05IajBad2NEQmF0MjZOQlFzV2FKVTdKeWNIVjY1Y0VSNGZQWG9Va3laTkVoN2IydG9LUDkrK2ZSdjc5dTFEYW1vcUdHUDQ1Sk5QTUdUSUVLeFlzUUpUcGt5QnFha3BmdmpoQjJ6YnRnMkZoWVVHQ3p5TmtVUWljV1dNN1FmUXBrdVhMdGkwYVJPc3JhMXg4K1pOTEZxMFNPYzVEeDgreEp0dnZxbTFQVDQrSG5QK0lROHpBQUFnQUVsRVFWVG16SUd0cmEyUWlhaFdOWkFWRmhZaUpTVUZ6czdPU0VwS1FsaFltTWF4NmxxVXE2dXJ6cjY0VTZkT3ZkVG42dW5UcHhybEtpMHRoWm1aR1FEZ25YZmVRVnBhR2lJaUlqVEs0K2pvaUc3ZHVtSHAwcVhJeU1oUXozSTlVeTZYZjZmenpTRUcxeUlEVC8vKy9kL3UxYXZYL2Vqb2FJT09YQ3dzTElTNXVUbmtjam5lZXVzdGpYMjYvcGp0N2UzUnIxOC96SjgvWCtmejllalJBM2w1ZVZpNGNDSHM3ZTN4L2ZmZkMvc3VYTGlBTjk5OEU1Y3VYWUt6czdOd0Y2dUxUQ1pEY1hFeDdPenNZR1ptQnFWUytkenBWaFFLQlRaczJLQVJlS3J2NTNrZVFVRkJHRHQyTEJ3Y0hCQWFHb3FuVDU5aXlwUXBpSTJOaFpXVkZheXNySkNXbHFZVmlCdWFqWTNOTzNLNS9LNWVML29jMVZPbFI0MGFoWlVyVndvMWxSNDllZ2haWThlUEgwZjc5dTN4MFVjZlFhbFU0b01QUGhEMjZhSlNxWkNRa0tDVjJsemwyc0xQam82T1dtT0M5dTdkaTNQbnpzSEt5Z29oSVNGMWVqMTErVnhWVGNFR0twdUgxWUdvZi8vKzJMNTlPOGFNR1lPK2ZmdWlvcUpDNkw5U3ozSzlaczBhSkNZbXFtZTVEZ1d3VENxVjZzNnVJQWJUSXBNTGpJMk5sOSs2ZGV1ZVJDTFpiV05qNDJodmIyK1FBTHh4NDBZTUhUb1VxMWV2aHFlbkoxUXFGV2JObWdXVlNsWGpPZXBtaWFsVHB3ci9IajU4Q0FDNGZQa3l2THk4TUhueVpNeWFOUXY1K2ZrQWdMeThQQnc4ZUJCVHBrekJrQ0ZEY1BEZ1FRQ1ZOYTJvcUNpVWxwWmkvdno1R0QxNk5FcExTM0g0OEdGa1ptYml6ei8vUkhaMk5uSnljcENYbDFmcmE4bkt5Z0lBWEwxNkZicGFxM3IxNmdWWFYxZFlXRmdBcUF5NlJVVkYyTEJoQTM3Ly9YZUVoNGZEMzk4ZkFJUjIvSWJHODN4M0d4dWJRQnNibTFTTzR6SWIvSUl2NEVWbWxjN0x5OFAyN2R1MTBwb25USmlnOGUvdzRjUDFVcmFMRnkvaStQSGoyTGx6SndvTEM3RjM3MTZOL2EveXVicDkremE2ZHUySzh2SnlBTUQxNjllRm16SlRVMU9VbDVjTDQ0cUNnNFB4Zi8vM2Y4SzVOTXQxMDlFaWF6d0F3SEZjUjhhWU44ZHgzdm41K1hrOHo1L2dPQzRtUHo4LzZkYXRXN3BIeGRVRFUxTlQzTHg1RXoxNjlNQ2FOV3V3WnMwYVlWOVNVaEtLaW9xMGFpTlBuejVGVVZFUnBrK2ZMb3gvaUl5TUZQYXJtOXI2OXUyTGYvM3JYK2pRb1FOa01obGVlKzAxNU9ibXd0ZlhGNzE3OXhabUp2YjE5VVZGUlFWY1hGeHc5KzVkTEYrK0hEMTc5a1RYcmwzaDRPQ0F6WnMzSXpNekU5N2UzbGk0Y0NIeTgvUGg2K3VMblR0M0NvRURnTkNNbDVHUmdWV3JWbUhnd0lIWXRtMGJjbk56TVc3Y09IaDdlOWY0UGxoWVdHRFZxbFdReVdRSUNBakEwcVZMOGRaYmIwR2xVaUVsSlVVakthSSsyZGpZOUJHSlJKOHh4bHdBOUg5ZXQ4ekFnUVBSdVhObm5mdXFEOHlzTDlWVHBVTkNRbXFzY1JZVUZNRGYzeCsydHJiWXNtVUxjbk56aFdhdEV5ZE8xR3U1U2twS0VCRVJnYmk0T0lTRmhhRjkrL1lJRGc3R3ZIbno4T3V2djhMUHp3L1cxdFpRS3BVdi9ibTZmUGt5M24vL2ZTeGZ2aHcvL2ZRVFRFMU5zWGJ0V3R5OWV4YzdkKzVFMzc1OThlT1BQK0xUVHovRmd3Y1B0TVo1cVdlNTd0T25qenJsV2ozTE5hVmNOeUl0TnZCVXhYRmNld0F6R1dNekxTd3NDbXhzYkU1eEhCZkRjVnlDVkNvdHJzOXJ6Wmd4QXpObnp0U2FuNHd4aGpmZmZCT0JnWUZhNXlnVUNuejg4Y2RZdUhDaDBBeFJkU0NtdXNiVHVuVnJiTnUyRFhGeGNSQ0x4WmcvZno0OFBEd3dkT2hRL1AzdmZ4Y0MycVpObS9EbGwxOWkyYkpsMkxObmo5YjFUcDA2aFkwYk4yTHUzTG40OU5OUEFRQTNidHdRTXVWRUloSGk0K09SbFpXRkF3Y080T0hEaDNCMWRjWHMyYk5oWW1LQ0d6ZHVJQ1ltQm5GeGNaREw1VnJwNDJycVFhaXJWNitHbVptWk1BYWthOWV1V21tN3I0Q1RTQ1EyendLTk15b0hIdGI1WkJNVGt4cS93S3NQekt3SEhNL3ppd0ZzQkdERTh6eldyMTlmNHdTZjZlbnBDQWdJZ0oyZEhRSURBNUdWbFlWOSsvWWhQRHdjeHNiR0dERmlCRVFpRVJoalVLbFVVQ2dVT0hic21KQUVVRk1XWEhXNXVibUlqWTFGVkZRVUJnd1lnTWpJU0dHZ3FhV2xKU0lpSXJCanh3NjR1N3VqWDc5K0dENThPUHo5L2JWdW9KNzN1VEl6TTBOeWNqSjhmSHpnNHVJQ2hVSUJZMk5qM0w5L0gxNWVYdkQxOVVYZnZuM2g0K09EZDk1NUI3ZHYzOVlhZEsybW51VjYyYkpsa012bDZwVHJwVEtaTEF6QVN5ZVFrUHJSSXZQZWVaNFBCL0MzT2h4YURDQ2VNUllqRm90UHA2YW1Ganc3bndIUUd1VFdFSTRmUDQ2Ly92V3ZHdHNTRWhJd2V2Um80WEZTVXBKR0c3eEtwUkwrNk8vZHUxZmpIWHRoWWFGV0I3Tzd1enNjSEJ4Z2JXMnRNZXVBVXFsRVZGUVVKazJhQktWU2lmRHdjSFRxMUFtOWUvZEduejU5dEpwNTFNK2ZrcEtpVVZZQWlJNk9ocXVySzRES3UyaDE1M0gxc3RlVnVqOUNKcE9wUDg4aW51Yy9ZSXg5SmhLSm5CbGp1citkcXBISlpGejFyTGFCQXdmcVRQY0ZnRHQzN21qVWVGNGxxNjIyVk9tYUZCY1hReWFUYVhUY1Y2WE9QRk0zM1hJY0oveWUvUDM5RVJJU1V1UHpCd1VGWWUzYXRUQTJOa1oyZGpiQ3dzSXdiZG8wcldtWnFzckp5Y0dwVTZmUXVYTm5yZDk1WFQ1WDE2OWZSMXhjSFA3Kzk3OXJuUHZMTDc4Z0xTMU51Tm02Y09FQzFxOWZqNkZEaDJMRmloVTFsZ2VvdkduYnZuMTcxUmFDcU1hU2NxMytIcW55dVcweG12UUxmdFkyLzRFZUwza0tRQXlBcndEOUJCN3lmT3JBd3hnYi9xd1p6Um1BN21qN0hOVi9wME9HRE1HbFM1ZDBIbHQ5WDlVTytSZkZHTHZCY1Z4UEFBZ0pDV253Q1Q0Yks2VlNxZk1tNWxVbEpTVlZiVTA0RDBCN1hoNERhWW1CcDBrM3RlazU2QUFBNHppdG0yTFNTSEFjeDFRcUZST0pSUFgyTzZycndFeFNQeG9pNkRSbWpMRmtRNWZCRUpwMHBIM1pxdXFMTkxWeEhCZW5VcWxpek0zTlQ2dXI1L3BzYWpNRVhlT0tHak5kVFcwU2ljU1dNZllaeDNFdXI5TFVscEtTVXV2QXpLcjc5TjNVUnA1UG9WQmcyN1p0VlRQNm9zckt5bWFucDZjWDFYWWVhVmowcWRaV0FPQWtnQmlPNDM2bzcrUUNmVkNwVk5pMGFSUDgvUHlFY1E1cGFXbkl6czdXT2N0d1ZVcWxFaE1uVHNTaFE0ZlFxVk9UelVKVlNhWFNWQUNwQUFJR0RodzRRS1ZTdVFCd0FkRDdlU2UvN01ETVYvSHNwc2FkNS9sTEFEWkdSa1lhcDZlbkl5UWtwRkd2SHJwOCtYS3NYcjI2VWRaVUhqMTZwRTR1QUFBRmdLVXltV3dyS0xuQTRDandWTW9GY0VJa0VzVThlZkxrYkVPbVUrdUR1ak8yNnVTUWI3NzVKbGFzV0lGUm8wYnB2SXRXTnljcEZBcms1K2ZqYjMvVHJoRFdkM3F1bnJDclY2L0tBY2dCTEgrV1R1M3lMTXROWjAvNXF3ek1mTld5eW1TeU1JbEVjcFV4RmkyWHl6dDVlSGhndzRZTnp4M0Fhd2dxbFFyeDhmRWFRd0lhQzdsY2pzREFRUFZDZGZjNWpuT2pkT3JHbzhVR0hzWllEb0JZQURHV2xwWVhrcE9UbTgwU21DZE9uTUNubjM2cXMzYWpUbU1GS2lkc2pJNk9CbEI1SjE5VEp6clFJS25EQmlHWHkvOE40TjhBMWtva2ttNk1NUmZHbUl1dS9rTDF3TXpxWDZ6ViszemMzTnd3WmNxVWVpdWpWQ3E5S0pGSWVNYlkwZHpjM0ErOXZMeXdlUEZpWVJ5V3Z1bEttamh6NWd3c0xDekFjZHdMWnlFMkpNWVlqaHc1Z3JDd01IVTIzNDlHUmthVHJseTU4c0RRWlNQLzB5TDdlRjUxeXB6RzNNZVRsNWVIaVJNbklpNHU3b1htTzZzdGJSalFUaDF1VEhUMDhid3c5WlE1Nmo2ZWdvSUMrUHI2b21QSGpyaDE2eFk4UFQxaFoyZUhVYU5HMWZoN3IrOUpRaVVTaVFtQTlZeXhKWUQybERuNlZGNWVqaUZEaGdpdjNkWFZGZG5aMmFpb3FJQ3hzYkVRRUNzcUtuRDA2RkYwNjlaTjcyVXNMaTVXVDVrREFHQ01iUmFKUkVFMFpVN2oweUpyUE5ldlg4KytmdjI2b1l2UklOU3pZTGR1M1JweXVSeGZmUEZGamNlR2hvWUtYeERxOVZ4cTBseHFQRFdwT2svYnl3ek0xTFdDNnF0NjlvWHBMNUZJL284eHRqOHhNYkhOclZ1M3NISGp4aG9IVHVxTHVxYnM1T1Nrc2Z5R2s1TlRqZk8vTmFTTWpBeDgvdm5ueU16TUJJQWl4aGhORXRxSXRjakEwMXpkdlhzWFo4NmNFUjdiMk5qVXVWK21vcUpDbU1LK3B2MHRSWmN1WFJBVUZDUU16SHpublhjMGxxZlFOVEN6SVVtbDBtaWU1MzhGRUpPUmtmR3VwNmVuMXJJSWhsSjlKdkh5OG5LOUI1NmtwQ1Qxc2dnQThCdkhjYzR5bWV4M3ZSYUN2QkFLUE0zSTZkT25zWERoUW16Y3VCRUFxTWJ6a3N6TnpXdWNEUUNvRERUNjd0dVF5V1MvRFJzMmJGQkpTY20rNHVKaXQ4REFRSU9uWEJjVUZLQzh2Qnp0MnJVVHRsVlVWT2d0OEZDcWROTkZnYWNabVRwMUtpd3NMSVRBODZJMW50cm03bXBKTlo3R3FyR2tYS3Y3ZFZKVFU5RzNiMStOR2w5cGFhbk9KVDNxRzZWS04yMFVlSnFScWpOSHEzMzg4Y2NhYzZHcGxaU1VDTTF5c2JHeE9ITGtDT0xpNHJCNDhXSjgvLzMzK1BYWFh4RVFFQ0RjVFNjbEplSDc3Ny9IK1BIakcvWkZHRmhEcmlKYVQvU2VjbDFRVUFCMW4rajgrZlB4MjIrL0NaK1pjZVBHQ2NjcGxVcTlMRnRPcWRKTlgrUEpneVFONHZIanh6aHg0b1RXdjhMQ3lqa1NuejU5aXQyN2Q2Tno1ODQ0ZXZRb2dNclZUem1PUTB4TURBREEyOXNiLysvLy9UL3MyN2RQWXhsbFlqaFNxZlFpeDNFOGdKOXljM1BoNWVXRnc0Y1A2MXdMNlZVOGZmb1U0OGFOUTJSa0pPYk5td2N2THkvODhNTVBPSEhpQkhKemN6VnVSRXBLU3RDcVZhc0dhNEprak9IdzRjT1lPM2V1T3VqOGFHUmt4RlBRYVhxb3h0UENSVWRIdzhIQkFhMWJ0NGFKaVFrS0NncGdZV0dCWmN1V2dlTTQzTDE3RitucDZlaldyUnVDZzROeCt2VHBHcWVRSWZvbGxVcnZTeVNTa1FEV3ExU3FKYUdob1VoTFM2dlhsT3ZXclZzak9UbFptSmxBcFZMaFgvLzZGNzc1NWh2czJiTkhhSUlWaThXUVNxVWFxNGZXcDVwU3BhOWN1VUp0d0UwUUJaNW1UcVZTNmV5N1VYOWhPRG82Q3AzQnJxNnUrT3RmLzZveC9RbGpEQXNXTElDeHNUSDY5dTJMdm4zNzZxZmdwRTcwa1hKZE5lak1uejhmOSsvZng5NjllOUdyVnk5OCsrMjMyTGh4SXppT2c0bUpDWll0VzFZdjE2eUtVcVZKbzhMelBGTVA1alRFZFJ1ckpVdVdDRC9Qbno5ZjV6RStQajc2S2s2RE05VG5vTEhoZWY1ZG51Zi96Zk04czdPelk0bUppZlgrWHQrL2Y1K1ZsWlVKajFVcUZTc3VMbVlGQlFWTW9WRFUrL1VTRXhPWm5aMmQrbmY4YjRsRTh0eTU5a2pqMTlnN1VtdGxxSVdVR3ZQTUJTMVJmY3hjMEZ3MGwxbXVLVlc2ZWFQa0FrS2FrWlNVbEVLWlRPWU93QStBSWpJeUV0N2UzdXJPK0NiaDBhTkg4UGIyVmdjZEJRQS9tVXptVGtHbithREFRMGp6dzJReVdSakhjUTRBSHNqbGNuaDRlT0RhdFd1R0x0ZHp5ZVZ5VEo0OFdUMCs1ejdIY1E0eW1Td01ORDZuV2FIQVEwZ3pwYStVNi9yQUtGVzZSYUhBUTBnekpwVks3M01jTjVManVGQ1ZTb1hRMEZBRUJRV3A1elZyRklxTGl4RVVGSVRRMEZDb1ZDb3d4alp6SE9kSVN4azBYeFI0Q0dubXBGSnBoVlFxOWVjNHpnMUFVV0ppSWp3OVBaR1JrV0hvb2lFakl3UFRwazFUajg4cFlveTV5dVh5ejJrcGcrYU5BZzhoTFlSVUtvMEc4QUdBM3pJeU11RHA2WW1rcENTRGxTY3BLUW1lbnA3cThUbS9jUnhuUytOeldnWUtQSVMwSURLWjdEY3pNN05CQUtLS2k0c1JHQmlJTFZ1MlFLSFEzd0s4Q29VQ29hR2hDQXdNVkRmNVJaV1ZsWDBnbFVwcEtZTVdnZ0lQSVMyTUlWT3VLVldhQUJSNENHbXA5SjV5VGFuU1JJMENEeUV0bUQ1U3JpbFZtbFJIZ1llUUZxNGhVNjRwVlpyb1FvR0hFTklnS2RlVUtrMXFRb0dIRUNLb3I1UnJTcFVtdGFIQVF3alI4Q29wMTVRcVRlcUNBZzhoUk12THBGeFRxalNwS3dvOGhKQ2ExRG5sbWxLbHlZdWd3RU1JcVZWdEtkZVVLazFlUnROYWxwQVFZaEJTcWZTK1JDSVpDV0M5U3FWYUVob2FpdFRVVkFCQVNrb0tBSUF4dGxra0VnVmR1WEtGc3RaSXJTand2QUwxa3N1RXRBVFAwcUQ5SlJMSi96SEc5cWVrcExSNXRxdUlNVGFUc3RaSVhWRlQyMHRnakNVYnVneEVFMlBzc3FITDBGSlVTYmxPQTVCR3FkS2tSZUY1bnZFOFQ1MlhMNG5lUDBLSUlWQ05oeEJDaUY1UjRDR0VFS0pYRkhnSUlZVG9GV1cxdFJEOSsvZC8yOWpZZUxtdWZUelBoMWQ5ckZBb3ZyeCsvWHEyZmtwR0NHbHBPRU1Yb0s3WUt5d1F3bkZjazNtZERjWFYxZFhvMXExYjl6aU82MWpiY1l5eG5PN2R1M2VPam81VzZxdHNoSkNXaFpyYVdvam82R2lsU0NRNlZvZERZeW5vRUVJYUVnV2VGa1NsVXNYVTRiQzZIRU1JSVMrTkFrOExJaEtKTGpERzhtbzVKTmZTMHZLQzNncEVDR21SbWt6Zmg3cVBaOFNJRVZyN2lvcUtJQmFMSVJhTE5iWlBuRGdSUGo0KzFNZFRCYy96K3dITXJHSDNmcGxNTmx1ZjVTR0V0RHhOTHF2dDNMbHpHbzlqWTJOeCtQQmg3TjI3RiszYnR6ZFFxWm9PanVOaUdHTTZBNDlJSktKbU5rSklnMnR5Z1VldHJLd01vYUdoU0V0TFEyWm1KazZlUEluMDlIVE1tVE1IUFh2Mk5IVHhHcTM4L1B3a0N3dUxBZ0FXMVhZVlBIbnk1S3doeWtRSWFWbWFaQjlQYW1vcVBEdzhVRnhjaklpSUNBQ0FoNGNIQmc4ZURGOWZYd1FHQnVMUFAvODBjQ2ticDF1M2JwVXh4azdwMkhYeTFxMWJaWG92RUNHa3hXbFNnU2NqSXdQejU4L0h5cFVyTVcvZVBLeGR1eFptWm1ZQUFDTWpJemc3TytQWXNXT3dzckxDNU1tVHNXWExGZ09YdUhIaU9FNVhreG8xc3hGQzlLSkpOYlZaV2xxQzUzbHMyclFKNXVibXduWjdlM3VvOHdkTVRVMnhZTUVDT0RrNVFTcVZHcXFvalJySGNRbU1zV0lBNmpleG1PTzRId3haSmtKSXk5RmtzcjJxemx4Z2EydUx0bTNiMW5oc1lXRWhVbEpTaEN3M3ltclR4dlA4ZHdCY0FJRGp1TytrVXFtcmdZdEVDR2tobWxTTlIwMmxVaUVoSVVFcmZWcU5WZ1o5UHNaWURNZHhMa0NkQjVZU1FraTlhRko5UEtUK2lNWGkwK3FmemMzTlQ5ZDJMQ0dFMUNjS1BDMVVhbXBxQVlCVEFFNm1wS1FVR3JvOGhKQ1dvMGsydFFIQWhBa1RERjJFNWlDRzR6aGErcG9Rb2xkTk12RFkyOXNqSkNRRXhzYTZpeDhVRkFTUmlDcHp0ZUY1L2wyTzQvN0pHUHNMei9PWFpUTFpiNFl1VTB0bVkyT1R5bkhjQjRZdUIva2Z4bGl5WEM1M01IUTVtcU1taysxRjYvSFVINGxFNHNvWTJ3K2d6Yk5OUll5eG1YSzUvRHREbHFzbDQzbWVhcDZOa0V3bW8rK09CdEFrYXp6azVVZ2tFaFBHV0FoanpBOEFoZzBiQmdCSVNVbHB3M0ZjdEVRaUNRV3dUQ3FWVmhpeW5DMFpqVDFySENnenRtRTFtY0NqcTlhaXZrdWt1NUxuazBna2J6SEdqZ0w0ME1qSUNJc1hMNGFIaHdjQTRKdHZ2a0ZZV0JpVVN1VVNBTGEydHJadVY2NWNlV0RRQWhOQ21pM3FDR2tCZUo3L2tERW1BL0JoaHc0ZHNHZlBIa3llUEJrY3g0SGpPRXllUEJsNzl1ekI2NisvRGdBZktwVkt1VVFpc1ROd3NRa2h6UlFGbnVhTjQzbmVEOEI1QUoxNG5zZVJJMGN3WU1BQXJRTUhEQmlBSTBlT3dNYkdCZ0E2TWNhU241MUx0VWxDU0wyaXdOTk1EUnMyckMzUDg5OENDQVZnTkhYcVZPemV2VnRkcTlHcFE0Y09DQThQeDlTcFV3SEFDRUFvei9QZkRoczJyT2I1aVFnaDVBVlI0R21HZUo1L3Q2U2s1RElBTjNOemM0U0VoTURQejYvRzlQT3FqSTJONGVmbmg1Q1FFUFZFckc0bEpTV3BQTSsvMjlEbEpvUzBEQlI0bWhtSlJPSUs0REtBM2wyNmRNR2hRNGZnNk9qNHdzL2o2T2lJZ3djUG9rdVhMZ0R3TG9ETE5qWTJuOVZ2YVFraExSRUZubVpDSXBHWThEd2Z5aGlMQXRCbTFLaFJPSGp3SUt5dHJWLzZPYnQwNllLREJ3OWkxS2hSQUtCT3VkNHNrVWhNNnFuWWhKQVdpQUpQTS9Bc1Zmb3NBRDhqSXlQNCsvc2pPRGhZWTgyaWwyVnVibzdnNEdENCsvdkR5TWdJakxFbGpMR3p0cmEyblY2OTVJU1Fsb2dDVHhOWFc2cDBmYUdVYTBKSWZhTEEwM1RWT1ZXNnZsREtOU0drUGxEZ2FZSmVKbFc2dmxES05TSGtWVkhnYVdKZUpWVzZ2bERLTlNIa1ZWRGdhVUxxSzFXNnZsREtOU0hrWlZEZ2FRSWFJbFc2dmxES05TSGtSVkhnYWVRYU1sVzZ2bERLTlNIa1JWRGdhY1Qwa1NwZFh5amxtaEJTVnhSNEdpZTlwMHJYRjBxNUpvUThEd1dlUnNhUXFkTDFoVkt1Q1NHMW9jRFRpRFNHVk9uNlFpblhoSkNhVU9CcEpQU1JLcTFRS0lTZnk4cktFQjhmWCtkemk0dUxYK3Fham82TzJMcDFLOXEzYnc5UXluVzlHekZpeEF1Zk0yblNKSjNiLy9qakQ4eWFOUXRIang1RlNVbEpuWjdyeVpNbk9ITGtTSjJPOWZiMlJtNXVicDNMK1NLU2s1TlJXRmdvUEk2TmpXMlE2NUQ2MGZSdXBac1ppVVJpd2hnTFlZejVBWUNabVJuS3k4dmg2K3NySEhQdjNqMWN2WHBWZUt6cnk2YW9xQWhpc1JoaXNWaGorOFNKRStIajQ0UHk4bkpNbmp3WlM1WXN3ZENoUS9INDhXTjg4Y1VYR0RObWpNNXlwYWFtNHZ6NTg3aC8vejd1M0xtRDExNTdEUWNQSHNUQWdRUFJxWk5tc3RyRGh3OXgrZkxsR2w5ajc5NjlZVzV1RG10cmE4aGtNblhLZFNpQVpWS3B0T0w1N3hLcEM1VktoV0hEaG1sdHYzVHBrc2JqZ29JQ25lY2JHeHREcVZSQ0pCSmgzNzU5OFBIeEFRQjRlSGlnYmR2L3RaTCsrOS8veHBrelo3Qnc0VUlBd0sxYnQ1Q1VsQVFBNk5HakI0S0NnblErL3krLy9JS3lzaktkKzhhTUdZUC8vdmUvZU9PTk53QkErRm1wVkdwOXBvY1BINDZsUzVkcVBPKzZkZXR3Nk5BaG9aekJ3Y0Z3ZG5aR1RrNE9kdTdjaWZmZmZ4OHVMaTQ2cjAzMGp3S1BBVDFMbFQ0SzRFTUE4UGYzaDRlSGgxYlcycEFoUXpRZW56dDNUdU54Ykd3c0RoOCtqTDE3OTZwckZsckVZakhXckZtRFJZc1dJVGc0R0crKytTWmF0V3BWWTlsZWYvMTFEQm8wQ0Y5ODhRVVNFeE9GUDM1VFUxT2NPbldxeHZJVkZoYkMzdDRlbHBhV1dzOVpXRmdJTXpNemxKU1VnREcyQklDUFJDSVpMSlZLWlRVV2hOUVpZd3psNWVXUVNxVUFBS1ZTaVE4KytLRE81eHNiRzBPaFVNREZ4UVVaR1JuQ2RvVkNvVkZiQmlwVDZQLzV6My9pNk5HajJMOS9QeUlqSTJGbVppWjh1ZXU2b1Nrdkw4ZU1HVE5nWkdTa3NUMGdJQUR4OGZFWVBueTRVQXUzczdORGZIdzhFaE1UY2UzYU5TSFFKQ1FrSUMwdFRUajN3WU1IV0xac0diWnMyWUtPSFRzSzd3TUFyRnk1RWxldVhJR2JteHMrK2VTVE9yOFBwT0ZSNERHUVo2blNVUUE2ZGVqUUFibTV1VGgrL0RpT0h6K3VkV3hGaGU1S1FWbFpHVUpEUTVHV2xvYk16RXljUEhrUzZlbnBtRE5uRG5yMjdLbDFmSjgrZlJBZUhnNHJLeXVrcDZlalhidDJOWmF2ZS9mdTZONjlPOWF1WGF0MXgxa1gxWU5qVmRldVhVTkFRQUJ5YzNOTkdHT25KUktKcTFRcXZmakNGMm5CTm16WWdKU1VGT1RuNTJQQ2hBa0FudCs4NU8vdmp6LysrQU9QSGozQ2hBa1Q4TnBycjJuVWZsUXFGZTdmdjQvUFB2dE00L21VU2lYMjc5OHZIUGZGRjEvZzh1WExDQThQUjA1T0RxNWZ2NDdmZnZzTnZYdjN4dW5UcDdGLy8zN0V4OGRESnBPQjUzbmhQRnRiV3h3NmRFZ0lFRC8vL0RPR0RoMWFhNW5mZXVzdEpDUWtDSTl2M3J3cGZMYXpzckt3Wk1rUzVPYm1vbmZ2M29pTWpNUzFhOWNnazhuQUdJT3RyUzJXTDE4T3NWaU0vZnYzdzhMQ1FuaHR4TEFvOE9nZngvUDhZZ0FiQVJqeFBJLzE2OWZEeWNrSlVWRlJPaytvWHVNQktwdkNRa0pDMExkdlgwUkVSTURPemc0ZUhoNDRkZW9VZkgxOTBiOS9meXhZc0FCV1ZsYkl5OHZUZWNlbi91T3NTcVZTSVNZbUJ0SFIwYmg0OFNMeTgvUGg3T3dNb1BLTHFMUzBGRTVPVGhybktKVktuZVd1cWYvaDZkT25VQ2dVR0RCZ0FLNWR1NlpPdVY0cWs4bkNBRENkSnhFTkFRRUJ1SFhyRmlaTm1vUVRKMDRBcVBuM29MWjU4MmI4K09PUFdMRmlCUll0V29TUkkwZkMzZDBkMzM3N0xkemQzYkYvLzM2NHVMZ2dOallXUjQ4ZUJWRFo3OU9sU3hlTUhUc1diNy85TmdBZ096c2JYM3p4aFZDYmNuWjIxbXJPVTZsVTJMRmpCL3IxNndjL1B6OWh1N28yLy9YWFgrUFFvVU00ZE9nUS92S1h2d0NvN0VkMGMzTURBS0ZKenRyYUdyZHYzeGJPVDB0THc5aXhZd0VBTXBrTWMrZk94WmRmZmdrakl5TW9GQXJZMjlzaktDZ0lUazVPR0RSb0VNUmlNVlFxRmRMUzBsNnFQNHcwREFvOGVqUnMyTEMySlNVbCt3QzRBY0RVcVZQaDQrTURZMk5qVkZSVUNIZXUxVld0OFdSa1pHRGp4bzI0ZmZzMlB2LzhjL1ZVTlFBQUl5TWpPRHM3WSt6WXNZaUlpTURreVpQaDR1SUNYMTlmWExseVJlTTVOMnpZQUpGSWhNOC8vN3g2R1NFV2k3RjA2VklNSFRvVWl4WXQwcmlUWHJkdUhUNysrR09OYzZyZWtWWjE3dHc1UEhqd0FPdldyY08wYWROZ1pXV0Y4UEJ3WkdabVl2SGl4ZWpidHkrMmI5K095TWhJZGNyMVlETXpzemtwS1NtRk9wK1FhRkQzcTN6enpUZHdjbktxMDJ3V1o4K2VoVmdzUmx4Y0hFYU9IQ2trRVpTVWxNRGMzQnlscGFVb0xpN0cxYXRYTVduU0pFUkdSc0xKeVFuLytjOS9zR2ZQSGdDVmZUNEFNR3ZXTEFDVnpWM3FuKzNzN0RCcjFpeUlSQ0tFaG9aaTZ0U3A2TmV2SHh3ZEhjRVlnNUdSRVU2ZlBvM282R2hFUkVRSVFRZW9iTDVUMzN6WjJWV09PMjdUcGcyTWpZMlJsNWNIYzNOelpHZG5vMnZYcmdBZy9MMEVCd2NEQUdiTW1DRTgxNnhac3pCbnpoeFVWRlNBNHpoMDc5NGREZzRPTC9FdWs0WkFnVWRQbnFWS3h3TG9iVzV1amxXclZtbGtyVzNkdWxWbnh6QUFwS1NrQ0Q5YldscUM1M2xzMnJSSjQ0dkczdDVldUpzME5UWEZnZ1VMNE9Ua0JLbFVDcEZJTTNtUk1ZYWZmdm9KZ1lHQlNFNU94cEFoUTRUK252THljcUZwN2N5Wk14Q0pSQWdPRHNiY3VYT0ZMNWVkTzNjaU96dGJ1QU5XR3oxNk5CaGpHdGZyMUtrVC9QejhFQllXaGt1WExzSGYzeDhyVjY0VXl1cm41NGQrL2ZwaDllclZLQzR1ZGlzcEtlbkg4N3lMVENiNzdZWGU0RmZFMUIwREw0RXp3RlFTRlJVVnVIejVNaXdzTEtCVUt1SHA2WWw5Ky9acDlaOVVsWmVYaDBlUEhzSFkyQmplM3Q0Nmp6RXpNNE5VS29WRUlnRlFlWFBVczJkUEhEeDRFSFBuemdWUStma0NJRFMvclY2OUdxdFdyZEo2cm5idDJtSHYzcjNvMkxFakdHUENaMlBFaUJFWU5HZ1FPblRvb0hHOHJob1BBQXdhTkFnWExseEEyN1p0TVhqd1lLMCtVSE56YzYxYXVKcjYvZGkyYlZ1Tjd3dlJQd284ZWlDUlNGd1pZL3NCdE9uU3BRczJiZG9FYTJ0cjNMeDVFNHNXTGRKNXpzT0hEL0htbTI5cWJZK1BqOGVjT1hOZ2EydXJrV2tFUUNPUUZSWVdJaVVsUldnbXErcml4WXNvS3l2RDRNR0RFUkVSZ2YzNzkyUDc5dTB3TnplSFNxV0NxYWtwOHZMeWNQdjJiYlJ0MnhhMnRyWllzV0lGamg4L0x2elJTeVFTeE1iR2FuM1JxZStjLy9uUGYrTE1tVE1hKzVSS0pYYnQyb1ZkdTNaQnFWU2lwS1FFVXFrVWpvNk82TmF0RzVZdVhZcU1qQXgxeXZWTXVWeitYVjNlMzVZb0ppWUdIM3p3QVRJek16RjE2bFI4OU5GSDREZ09iZHEwcWZHY2lJZ0lqQjA3Rmp0MjdFQ1BIajB3WWNJRVBIandRUGovSC8vNEJ6cDI3SWpZMkZnc1c3WU1BTkNyVnk4QWxVRWtQejhmUUdWem1mb21SRzNHakJuNCt1dXZBVlRXeE1MQ3dqVDJxMnZ0cnE2dVF1Q3E2dFNwVXpwclBFRGxEVTF3Y0RCYXQyNk5CUXNXYUoyYms1T2pVYU0vZXZTb1JzcDQ5ZVprUWw0SnovT001L2xHMnllZ25sVmFYYzdBd0VEMjlPbFRwc3V4WThmWWhRc1hHR09NS1JRS3h2Tzh6bWpmYWtBQUFDQUFTVVJCVk9QVWVKNW5aV1ZsTDd5L3JLeU1PVHM3czhqSVNHSGIvdjM3MmFaTm0xaHViaTdqZVo0cEZBb1dIQnpNSWlNam1ZT0RBMk9NTWFWU3lRSUNBdGo0OGVQWitQSGpHYy96d3Mvang0OFhua3N1bHpNM056ZWQxNjM2bXJadDI4WUNBd00xam5uNjlDa0xEQXhrNnZkTG43TmMxL3BtUHdjQTlPL2YvMjFYVjllYXF4dlBvWDdOZGJWdTNUcjI1TWtUNGZmREdHT3BxYWxzK3ZUcHd1T3FuNlBrNUdRMlk4WU1wbEFvMk9qUm94bGpqRDErL0pqTm1ER0RNY2FFMytHYU5XdVlqNCtQMXZYVTU5VGtlZnYzN05uRDNOM2RXVUJBUUkzSGZQVFJSOExQdzRZTlkxS3BsUDMwMDArTU1jWm16WnJGWnM2Y3FmTzhnUU1IQ2o5WFZGUm92WTlWOTlkVlkvOXVhZXFveHROQXFxWktHeGtaWWZIaXhUcFRwWUhLSnBEdDI3ZGp6Wm8xR3R1cjkvbTR1YmxoeXBRcEwxMG14aGpXcmwwTE16TXp1THU3Qzl0bnpwd0p4aGorL1BOUG1KcWF3c2pJQ0JZV0ZwZzRjU0lpSWlJQUFDS1JDQ0VoSVZWZm44NGFUMXBhR3ZyMDZmUGNjbVJtWmdwMzFXcnFXYTc3OSsrUHNMQXdLSlhLSlFCc2JXMXQzYTVjdWZMZ3BWKzRIaGdiR3krL2RldldYeVVTeVRHVlNoVmphV21abkp5Y3JIaittUzhuSUNCQTY3MVBTa29TbXNpcU8zUG1EQ1pObXFSeHpoOS8vQ0gwbHdDVmFkTlpXVm40NUpOUGNPellNZlR2M3gvZHVuVVQ5bGV2NVZUMStQSGpHdmRkdkhnUng0OGZ4NkZEaDdCOCtYTHMzYnNYWGw1ZXd2NmlvaUxFeGNXaHRMUVU4K2ZQeDUwN2QxQmFXb3JEaHcvRHhzWUdWbFpXeU03T0Z2cDZhaG95QUZSbXVnSEExYXRYSVpGSUd1V0V1b1FDVDRPb25pb2RFaEpTNHdTZkJRVUY4UGYzaDYydExiWnMyWUxjM0Z5aG1VR2RyVlFmU2twS3NHYk5HbHkvZmgwUkVSSHE1UXZ3K1BGam9aL2d4SWtUNk55NU13Qmczcng1TC94SHExS3A4UDMzMzJzMEg1YVdscUpWcTFiSXo4OFgrbjQ0anNQbXpadDFQb2Q2bHVzK2ZmcW9VNjdWczF6ck5lVjY0TUNCd250UlhmVUJ2V29jeDNWa2pIbHpIT2VkbjUrZngvUDhDWTdqWXZMejg1TnUzYnFsZStUa1M2b2VkTzdjdVlQVHAwOXJ6Q0xBY1J3NGprTlJVUkZ1Mzc0TlQwOVBqWE5pWW1LRVBoV1ZTb1hQUC84Y1BYcjB3UFhyMTJGcGFZbjMzMy8vbGNwWVVsS0NpSWdJeE1YRklTd3NETzNidDBkd2NERG16WnVIWDMvOUZYNStmckMydG9aU3FjVGR1M2V4ZlBseTlPelpFMTI3ZG9XRGd3TTJiOTZNek14TWVIdDdZK0hDaGNqUHo0ZXZyeTkyN3R3SkN3c0w0VHByMTY0RlVKbDRzMnJWS2d3Y09CRGJ0bTFEYm00dXhvMGJWMk4vRmpFY0NqejFTMmVxZEUwVGZLYW5weU1nSUFCMmRuWUlEQXhFVmxZVzl1M2JoL0R3Y0JnYkcyUEVpQkVRaVVSZ2pFR2xVa0doVU9EWXNXTkNwMnhOV1hEVjVlVGt3TXZMQzIzYXRFRkVSSVRHekFNVEprd1Fwc05wMzc0OVZxOWVYZmxDcWdXZDY5ZXY0NHN2dnREWTV1cnFxdkY0eFlvVkVJdkZHa2tTR3pkdXhQZmZmdzhqSTZNYVowblFSVDNMOWJKbHl5Q1h5L1dlY20xaVlsSmo0TmVWM2w0ZHgzSHRBY3hrak0yMHNMQW9zTEd4T2NWeFhBekhjUWxTcWZUbDVoK3FRV0ZoSVh4OWZmSFpaNS9oblhmZUViYUxSQ0lNSFRvVTl2YjI2TmV2SDNyMDZDSHMrK1dYWDlDNmRXc01IRGhRT0hiYXRHbVFTQ1Q0L1BQUGNmMzZkYTMrbEtwamVkU1VTaVhLeThzeGJ0dzRZVnR1Ymk1aVkyTVJGUldGQVFNR0lESXlVcWlsV0ZwYUlpSWlBanQyN0lDN3V6djY5ZXVINGNPSHc5L2ZYeXNKNXRTcFU5aTRjU1BtenAyTFR6LzlGQUJ3NDhZTlRKOCtIZUhoNFJDSlJJaVBqMGRXVmhZT0hEaUFodzhmd3RYVkZiTm56NGFKaVFsdTNMaUJtSmdZeE1YRlFTNlhZL1BtemJVT21pYjYwNlRyb2VvMldKbE1adkRYVVZ1cWRFMktpNHNoazhrME9sS3JZczh5Z1ZRcUZZREtZS0MrMC9YMzkwZElTRWlOeng4VUZJUzFhOWNLKzVPU2tqQjgrSENZbUdoMm1aU1hsNk9zckF5TU1iUnQyMVlyNEt4Y3VWS3JDYkEyUlVWRnRYWnd2eWlGUXFGT3VWWnZpbXFJbEd2R05MUGFCZzRjcU5FTVZkV2RPM2MwYWp3Y3gzRTh6NGNEK0ZzZExsVU1JSjR4RmlNV2kwK25wcVlXQVAvN0xLdG5IYWlySDM3NEFaOTg4Z2t1WExpQUR6LzhVT3ZMVzVlRWhBUWhKVjdYOFhsNWViaCsvVHJzN2UyRmJXUEdqTkdhMjQ4eEJnOFBENVNYbDhQZTNsNm82V1puWnlNc0xBelRwazJydGRhVWs1T0RVNmRPb1hQbnpoZzllclRHUG5kM2R6ZzRPTURhMmxwakRKcFNxVVJVVkJRbVRab0VwVktKOFBCd2RPclVDYjE3OTBhZlBuMTBadldwRTIycVg2TTI2aWJMeHZEZDBodzE2VGUxa1hYK25RZmdBQUFoSVNIMVBzRm5TNWVVbElUQXdFRDFRK0c5cmkvVnYvQ0hEQm1pTlNpeXBuMDE5YXZVMFNrQU1RQyswbFVPWWhnVWVCcFdrMjVxWTR3bGN4eG5iK2h5a09hbnJnTjY2d0hqT0s1NmhZdVFabzJpZVQxNW1hYTJwdWpmLy80MzNuMzNYYjFsQ3lrVUNtemJ0ZzJIRHg5V2I0b3FLeXViblo2ZVhsU2YxNm4relorU2tsTHJnTjZxKzE2MHFZM2p1RGlWU2hWamJtNStXdDFrK0xKTmJTOUNxVlRXT3NDMExuNysrV2NNR2pUb2xaK25zYU1hVDhPaTlYanFTVXBLU3FGTUpuTUg0QWRBRVJrWldhZjFSMVFxMVV1dmRhT21uaGp4ZVhKeWNqQjI3RmlONjJWbVp0YWFKbHZkdEduVDZ2dU92MGFQSGoyQ3Q3ZTNPdWdvQVBqSlpETDMrZzQ2YWpkdjNzU1lNV013WnN3WWZQbmxsOExQWThhTWdVUWkwYm12amdvQUhBYmd6SEhjRzFLcDFGVXVsMy9iMEZNRFZlMDdmUExrQ1p5Y25MUm1tWDVSUGo0K0dwK2ZodzhmQ2xQV3FLMWV2Um81T1RrNnowOVBUMGZWR0orYW1vcGJ0MjVwSFBQamp6K2l2THhjNjF6MVVBS1ZTcVdSb2ZjcVF3eUlZVFN2MjNIRFl6S1pMRXdpa1Z4bGpFWEw1ZkpPSGg0ZTJMQmhRNDNwMUtkT25jTGh3NGV4ZmZ0MllhWUNpVVNpMFVGZlZGUlU2NTN3blR0M3NIUG5UaHc3ZGt3anpiUzZreWRQNHYzMzM5ZVlhaWM1T1JuOSsvZC8wZGVwUWFWU2FYUlNEeGt5UkdQV2hYdjM3bW1sSmo5OCtMREdQaFFBa012bENBd01WQWZ1K3h6SHVUVjBPbldQSGoyRUR2VGp4NCtqZmZ2MitPaWpqNFRsQlY1azRUd0F1UUJPaUVTaW1DZFBucHl0NzNUcTJtemR1bFZyRnVhRWhBUU1HVEpFWnczODh1WEx3cklESlNVbE1ESXkwcGlSL01LRkMzank1SW5PMmN5VGs1TngvLzU5NGZIOSsvZHg5dXhaTEYrK1hHZlp0bTNiaHZmZWUwOVk2eWNyS3d2TGxpMURlSGc0ZXZYcWhaeWNISVNFaE9EUW9VTmE0M1h1M3IwTG9ES3BRZjF6MWUyazZhREEwd0NrVXVsRmlVVENNOGFPNXVibWZ2ai8yN3YzK0pqdS9IL2dyek81RUNWS3FHcVZWcFdmeHk3U0dSRnBzQzd0MnF4SVcwcVVTTFVsclcxcnYxMTFXOXNTVmRSZHlvYXVydGpRbG1CWENVcTFyc1V5RTZJbHRYR0pXeTdWM09RMjE4L3ZqNWpwVEM3STdaeVR5ZXY1ZVBUUk9aK2NtWGxuSnVZMTUzTSs1L09aTUdFQy91Ly8vZytqUjQ4dTEwVTFkT2hRR0F3R1RKdzRFVjk4OFFXc1Zpc2FOV3FFZ3djUE92WnhQbm10MCtuZzQrTlQ0ZlBhWisyMXMwOUpZN1BaOE95eno2S3dzQkJlWGw2T1dYcS8vZlpiN042OUcxZXZYc1dXTGIvT1RyTng0MGFYWWJsbG5UbHp4akVOU1Z4Y0hLNWN1Vkp1cUxYelVPU2dvS0J5UTVNckc1SXNoTURubjMrTzVjdVgyMGZ6SGZMdzhBaVg4d0xTNmw3UUs0VElCTEFOd05ibXpac2ZyTXNMU08vbXlKRWppSWlJY0s0TG16ZHZ4cTFidDNENDhPRnkrMi9ac2dVSER4N0V6ei8vak5HalIrT3p6ejVEczJiTlVGeGNqRWNlZVFRbWt3bURCZzJxOE12UG5qMTdNR3JVS0l3Yk53NlptWmtvS1NtQjJXd3VOM2VhUGJUbnpadUg4UEJ3ZE8zYUZjOCsreXhlZXVrbG1Fd21aR2RuQXdBV0wxNk02ZE9uTzBMSCtYR2NaMFl2TEN4MDNIWnVIemR1SEpjK3FBY1lQSFZFcjllbjYzUzZRUUFXMkd5MnY5alh6Zm5nZ3c5Y2pqZ2tTY0xmL3ZZM1pHUmt3TnZiRzl1MmJTdDM1YjhrU2JoOSs3WmpicllqUis3OXhkOTVFVEFoQlBMeThoeEhHRmFyRlgzNjlJSEJZRUNUSmsxY2pqd0dEQmdBVDA5UDdOeTVFd3NXTEhDcHdmNmh0V25USmdRRUJHRExsaTJJajQvSDMvLys5M0xQYjc4d0VTZzlHZSs4WFptaW9pTE1tVE1IKy9idHM5ZTlSS1BSekRoNThxUnNxNVJXOTRKZWk4VXl0MHVYTG04bEpDVGNmVzJDT21ZMm0zSDkrblZNbURBQkpTVWxHRFpzR1ByMjdZdDI3ZHBoMmJKbG1EWnRHcjc4OGt2MDdkc1gzMzMzSFo1NzdqazBidHdZTnBzTjBkSFJpSXFLUXZ2MjdYSDA2RkdzV2JQR01mOWFSVkpUVTNIbXpCbXNXYlBHTVR4Nzd0eTVhTmV1bmN0TTBjNzgvUHd3ZCs1YytQcjZsdXVxdE05UCtNTVBQd0FvL1ZManZPaGduejU5c0hQblRsaXRWZ3djT05EeE0zczcxUjhNbmpwMFoxbm55VHFkN3JnUTRwLzc5dTFybXBxYWlrV0xGdUdKSjU3QWtpVkxrSmlZaUVhTkdtSDM3dDNZc21VTFZxMWFoWlVyVjdvOFRraElDTUxDd3NyMWJkK05ScVBCMUtsVFhkcnMzU2YyZFZzU0V4UExuZCt4V0N6dzh2SkNhR2lvNDF2a3BVdVhYSll6UG5mdUhPYk5tNGZ2di84ZS8vakhQeXE4M3NWNWJhR2dvS0J5YXcyVlBlSzVmUGt5M252dlBWeTVjZ1VBQ29RUXNrOFNXcDBMZXUxaG5KeWNmRDA1T1ZuT2NpdDA5dXhaNkhRNnJGeTVFbjM2OUhGTW1Ca2RIWTBMRnk2Z2E5ZXV5TW5KUVlzV0xlRHA2ZW1ZV1dMbXpKbTRkT2tTZXZmdWpVOCsrUVRaMmRtNGZQa3l0bTdkV3Vub3ZuWHIxZ0dBeTdWaFo4NmNjYm1ZdENLOWUvY0dBSmV1U3lFRWV2YnNlZGZ1VFBzWExnOFBENWNlZ2Z2NUlrYnF3dUNSZ1Y2dlQ5QnF0VDhBMkhyNTh1V3VrWkdSbURWckZpWlBub3pKa3ljN1BvUzdkZXVHdUxpNGN0MWM5aWxCZ05KdmR3a0pDZVdlbzdpNHVNSXV1Q0ZEaGxUYU5UZHo1a3dzWGJvVVZxdlZjYkZnUld2Yzc5cTF5MlhkbjFkZmZSVXhNVEV1c3lpVTVmeGhkYmVoeVVEcE5UcDNsa1VBZ1BPU0pBMHpHQXdwbGQ2aGpqenh4Qk9ZTVdPRzR3aW5RNGNPTHE5OVJSZjBxczJOR3pkY0JoVllMQlpFUlVXaFc3ZHUyTFp0R3dJREF4MnJlSnBNSnNlVi9IMzc5c1VUVHp5QkprMmFJRGs1R2ErODhncEdqaHlKRFJzMlZQamVYYmh3d1dXVjJaQ1FFSmpOWnVUbjUrT3ZmLzFyaGJXTkh6OGVxMWF0UWw1ZVhybHVPMUZtT1EyN2dJQ0FTdi9HeXNyS3l1SjFVUFVFZzBjbUJvUGhmSEJ3Y0dCeGNmSGFvcUtpa2RPbVRYTU11YmJyMHFVTCt2YnRDdzhQRDVmQkJYbDVlV2pVcUJHKytlWWJIRGx5QkVWRlJjakx5MFBidG0wQmxIWlI5ZTNidDlKdmZ2WWpuTElyTUdvMEdnd2JOZ3dUSjA1RTE2NWQwYVpORzFnc0ZwZmdLU2dvd0k0ZE81eG5Ea0JvYUNpMmI5K08zYnQzWSt6WXNlV2VyME9IRHZqeXl5OGQyeFdkNHhrMWFwUnNRNlh2VjVNbVRTcWRSUUw0ZGU2eis1a2RRQ2xEaHc2RnpXYUQwV2lFeFdMQjdObXo4Y2MvL2hFNU9UazRkdXdZcGt5Wmd2WHIxOFBmM3g4RkJRVjQ0SUVIQU1CeFZiL1Zhc1ZISDMyRWhRc1hBZ0ErK3VpakNrZVlmZnJwcDVnNGNTSldyRmdCb1BUb1pmMzY5YmgwNlpKajJxV0tEQjgrM0hITzBybXJ6VDdhenJuTkhqaGxqNExzM2NobFE0YkxIOVFmREI0WjNSaytPMHFyMVI0RHNHakRoZzJlWlllWHZ2LysrL2ozdi8rTjJOaFlBS1VqeHNMRHd4RVlHT2pZNThpUkkxaStmRGwyN2RwVnBlZTNmME4xUHYvVHNXTkhqQmd4QWdzWExzU2lSWXRndFZwZHVrNVdyMTZOL3YzN28zWHIxbzQyRHc4UGZQamhoNGlNak1RVFR6emgrTEMrZHUyYW8rdk8rUWpKWkRLNWJBT2wzM0NEZzRQdEh6Z1dBRk1NQnNNS2NPbnJHcmw0OFNMV3JsMkxFeWRPUUFpQndZTUhJeWdvQ08rLy96N0dqQm1EeG8wYjQrdXZ2MFpNVEF4dTM3N3RDSjdmL2U1M0xvOWozL2J6ODNQNUVtRVhGUldGenAwN080SUhLQjJKZVByMDZRcUhtVmZVaGViY3RuZnZYaXhjdUJCeGNYRm8wNmFObzkzZXBkYXJWNjl5Y3g0NlA4K3RXN2V3ZVBIaXlsOFlJZ0owT2wwZnJWYWJmbWZkR1pHVWxDU0VLRjMzWnVUSWtXTGZ2bjFDQ0NIV3JWc253c0xDWE5ieFdicDBxWmc1YzZaanU3Q3dVR2kxV3RHdlh6K1gvN1p0MnlhRUtMKytUOWx0bzlFb3JsKy9Mb3FMaTEzV0xqbCsvTGg0N3JublJHNXVyc3M2SmZaMWZyNzk5bHNSSEJ6c1dFZW9ySysvL2xwRVJVV0p3TUJBTVduU0pMRnk1VW9oaEJBR2cwRTg5OXh6OWpWUGJ1cDB1c29QTXhxSXFxN0hVNW1VbEJTeGVmTm1rWmVYSjRLRGc0WE5aaE9MRnk4V2I3MzFsckJhclNJaEljR3gzazV5Y25LNU5XNHFXZ3ZLZVMwbHJWWXI4dlB6WGY0ZW5QZHpWbGhZS01hUEh5OWlZbUpjMnNzK2ZrcEtpZ2dKQ1JIcjFxMFRMNzc0b3RpelowKzUzOHY1NzdLaUdtdmp0U3Y3ZUNxYmtvdW9kdWgwdXJaYXJmYVFWcXNWUFh2MkZHKy8vYmF3Mld6aXdvVUw0dmUvLzcySWlZa1Jnd2NQRmxldVhISDhnekNielNJa0pFUkVSRVE0d3NnZVBKVzVWL0RZL2ZMTEx5STRPRmdJSWNTVksxZkV3SUVEeFhmZmZWZnVINlR6Qjh6MjdkdEZZR0NnK05lLy91V3kzNlpObThUSWtTTkZkbmEyNk4yN3R5Z3FLaElUSmt3UW8wYU5FajE3OXJUL3d6NFlFQkR3OEwxZktmZFhXOEhqTERnNFdPVGw1WW5aczJlTHdzSkM4ZU9QUDRwQmd3WTUvcDRPSGp4WWJ0RzM2Z1pQVVZHUkNBc0xFL1BuenhjNU9UbWlzTEJRdlBycXEyTEZpaFV1ajJXMVdoMzNTVTFORmZQbnp4Y2pSb3dRZXIxZUNDSEVyVnUzeElRSkU4VGN1WE5kN3NmZ2NTL3NhbE9RWHE5UER3Z0lHR2UxV2kvYWJEWjgvLzMzbURGakJsNS8vWFU4K3VpaldMOStQWVlQSCs3U3piVng0MFowN2RvVkhUdDJkRncvVWRrRm9HYXoyV1Zxazd1ZHZ3QktyOXkzWHo5eDl1eFpSRVpHb24vLy9pZ3BLWUdYbHhldVhMa0NMeTh2bDRzUXc4TEM0T2ZuNXpoSm5abVppWVVMRitMV3JWdUlqWTFGaXhZdEFKUjJyYlZvMGNLNVgvNmtKRW52cW4yQnQvck8xOWNYczJiTmdzRmd3TlNwVXpGbHloUzBiZHNXTnBzTlI0OGVSYnQyN2ZEenp6L2o1czJidUgzN05uSnpjd0VBYTlldVJVNU9EbXcyRzZaTm00Wmp4NDQ1cnJXcDZDSlVIeDhmeE1mSEl6WTJGc09IRDBlclZxM1F1M2R2bDdXWnNyT3pNWFBtVEhUbzBBR0xGaTJDRUFJQkFRR1lPbldxNDd5Wm41OGZZbU5qY2Z6NDhYditibGFyRlVhakVTVWxKYW8rNzBibE1YZ1U5dU9QUDdaODdMSEhEalp0MnZRckljUkgrL2J0YTd4Ly8zNjgvUExMbUQ5L1BtSmpZL0hIUC80UmZmdjJ4Vk5QUFlXRWhBU3NYNzhlZm41KzZOR2pCelp2M296WTJGaDRlM3M3VHE1S2t1UVlVUERGRjE4NFZwRzBEejV3UHNkejdOZ3h6Sm8xQzAyYk5rVkdSb1pqWlVqbkMvZis5YTkvWWMyYU5kQm9OSWlJaUNqM2o5dytiOW1sUzVjd2R1eFl2UGppaTVnL2Y3NWprSUlRQW1QSGpuVWVLdjNSN2R1M2czMThmSFlBK0MyQXlwZXZwQnJMeU1qQTlPblRFUjBkRFI4Zkh6enp6RE1BU3MvdkxWdTJEQ2twS2RpeFl3ZGF0MjZOMXExYlk4NmNPZkR6ODRPZm41L2pCUC9VcVZOeCtQQmg5T2pSbzlKUmtyNit2cGcyYlJwZWVPRUZ6SnMzRHlkUG5zUlBQLzJFTGwyNkFDaWRJZUh4eHgvSHlwVXJFUmNYaDhURVJPemR1eGVMRmkxeWpCQVVRc0JxdGNKcXRhSlRwMDZJalkydGRGNjQ3T3hzakI4L0hocU5CdUhoNGJYOXNoRzV2MmJObW9WcXRkcXpUei85ZElaV3F4VjkrdlJ4bk9lNWNlT0dpSTJORmUrOTk1NUlTMHU3YXhlQjFXb1ZGb3RGV0sxV1liVmFIZTNKeWNrdSsxMjllbFVJSVlUSlpCS1hMbDBTNTgrZkYrbnA2UlUrcHNWaUVZV0ZoY0ppc2R5emkrTDY5ZXN1Mi92MjdSTTZuYzdlZFhGT3A5UDlQNmRmbTZ0eTNWRVhYVzJiTjI5MjNDNHFLbkw1bWZQZnh2MHdtODNsSGtNSUllYk1tVlBoL2xhclZXemN1RkdjTzNmT3BhMmk1eldiemNKb05JcVNraEpSWEZ3c2pFYWpNSmxNbGRab3RWcEZXRmhZbGVxdktuYTExUzMxWFlqUXdMbkxMTmRxR3lxdGRuTE1UazMzajdOVDF5MTJqS3BNZFdlNVZoTzVaNVVtb3ZxRndhTk93bUF3TEpja2FRQ0FqS1NrSkx6ODhzczRmZnEwMG5YZFUxSlNFa2FQSG8ya3BDU2dkRmJwQVFhRFlUbDRmUTRSM2NIZ1VURzlYbjlFa2lRdGdNTy8vUElMSmt5WWdJMGJON3BjY0tvV1FnaHMzTGdSVVZGUjlxT3pReDRlSHRxNlhzcUFpT29mQm8vSzZmWDZkRW1TQmttU3ROUm1zMkhwMHFXWU1XTkdqUmVQcTAxRlJVV1lNV01HbGk1ZENwdk5CaUhFRWttU251VlFhU0txQ0lPbkh0RHI5V2E5WGo5WmtxU1JBQXIyN2R1SHlNaElYTDU4V2VuU2NQbnlaWXdkTzlhK2xFR0JFR0pFVWxMU2UzZG01aVlpS29mQlU0L285Zm9FQUwwQW5MOTgrVElpSXlQeHpUZmZLRmJQTjk5OGc4aklTUHYxT2VjbFNRcVFleWtESXFwL0dEejFqTUZnT08vajR4TUlZSE5SVVJHbVRadUdaY3VXT1diM2xZUEZZc0hTcFVzeGJkbzBlNWZmWnFQUjJFdXYxOHUrbEFFUjFUOE1ubnBJeVNIWEhDcE5SRFhGNEttL1pCOXl6YUhTUkZRYkdEejFuQnhEcmpsVW1vaHFFNFBIRGRUbGtHc09sU2FpMnNiZ2NSTjFNZVNhUTZXSnFDNHdlTnhNYlEyNTVsQnBJcW9yREI0M1ZKTWgxeHdxVFVSMWpjSGpwcW96NUpwRHBZbElEZ3dlOTNiZlE2NDVWSnFJNU1MZ2FRRHVOdVNhUTZXSlNHNzFhMWxMcWphOVhwK3UwK2tHQVZoZ3M5bitzblRwVXB3NGNRSUFjUFRvVVFDQUVHS0pScU9aY2ZMa1NZNWFJNkk2dzJWZEd5Q2RUamRDQ1BGUEFFM3ZOQlVJSVY3bHFEWGwySmUrSm5YaDB0ZDFnMTF0RFpEVGtPdXpBTTV5cUxUeWhCQUhsSzZCWEFraC9xdDBEVVJFZEE5YXJWYnc2STN1aFVjOFJFUWtLd1lQRVJISmlzRkRSRVN5WXZBUUVaR3NHRHhFUkNRckJnOFJFY21LRjBjUlViVjA3OTY5bmFlbjU5L0tOTDl4NS85cm5Cc3RGc3ZjNU9UazYvSlVSbXJINENHaWFoa3hZb1JIYW1ycURVbVMydHh0UHlGRVpxZE9uUjVOU0Vpd3lsVWJxWnVIMGdVUVVmMTA3dHc1OGVpamp6NEpvT2M5ZG8zZnYzLy9Uamxxb3ZxQjUzaUlxTnBzTnR2Vys5anRmdmFoQm9UQlEwVFZwdEZvRGdvaHN1K3l5eS9ObXpjL0tGdEJWQzh3ZUlpbzJ2UjZ2Vm1TcE8xMzJXWDdnUU1IN3IzbU9qVW9EQjRpcWhGSmtpcnRTdE5vTk94bW8zSVlQRVJVSTNsNWVkOEF5Sy9nUi9tNXVibjc1YTZIMUkvQlEwUTFrcHFhYWhSQ1ZEUnFiVWRxYXFwUjlvSkk5Umc4UkZSamxYUzNzWnVOS3NUZ0lhSWFreVJwRDRBaXA2WWlTWksrVnFvZVVqY0dEeEhWbUY2dkx3S3cyNzR0U2RLdU8yMUU1VEI0aUtoV0NDRWNYV3YzZVdFcE5WQU1IaUtxRmQ3ZTNvbjIyMDJhTkVtODI3NUVSRVMxUXF2Vjd0QnF0VjhwWFFlcG02ZlNCUkNSVzlrcVNaSlF1Z2hTTnk2TFFLUUNUei85OUFsSmtub3BYUWY5U2doeElDa3BhWURTZGJnam51TWhVZ0dHanZwSWt0UmY2UnJjRmJ2YWlGUkVyOWNyWFFJQjBPbDBTcGZnMW5qRVEwUkVzbUx3RUJHUnJCZzhSRVFrS3dZUEVSSEppc0ZEUkVTeVl2QVFFWkdzR0R4RVJDUXJCZzhSRWNtS3dVTkVSTEppOEJBUmthd1lQRVJFSkNzR0R4RVJ5WXJCUTBSRXNtTHdFQkdSckJnOFJFUWtLd1lQRVJISmlzRkRSRVN5WXZBUUVaR3NHRHhFUkNRckJnOVJQWmFWbFlYNTgrZTd0RVZIUnlNek03UEMvWC84OFVjSUlSemJKMDZjUUdwcXFzcytodzRkZ3Nsa0tuZmZNV1BHQUFCc05oc2lJeVBMdGRzSklmREZGMStncEtTa1NyOUxUV283Y09BQWJ0Kys3ZGpldG0xYmxaNmI1TVhnSWFySERodzRnUFQwZE1kMmVubzY5dS9majFhdFdsVzRmMHhNREZhdVhPbll2bmJ0R2laTW1JQ2Zmdm9KQUpDWm1ZbVBQLzRZQlFVRjVlNmJscFlHb0RSWTdMZWQyKzBrU2NMVnExZngvdnZ2UXdpQnJLd3NCQVVGVmZwZlRXczdjK1lNNXMyYmg2S2lJa2ViUFl3ek16UHh3UWNmWU92V3JSVytIcVFNVDZVTElLTHEyN05uRDBhTkdvVng0OFloTXpNVEpTVWxNSnZOQ0EwTmRkbHY5KzdkQUlCNTgrWWhQRHdjWGJ0MnhiUFBQb3VYWG5vSkpwTUoyZG5aQUlERml4ZGordlRwYU5teUpRQzRQRTVKU1lsanU3Q3cwSEhidVgzY3VIRjQ2YVdYTUhueVpMejIybXRJVEV4RWFHZ29qaDA3ZHMvZnBhcTFBVUJHUmdhbVQ1K09aY3VXb1UyYk5nRGdPR3I2NElNUGNQTGtTWXdjT1JLREJ3K3U0aXRMZFVsU3VnQWlBclJhclFBQXZWNS8zL2RKVFUxRmVIZzRqaDgvRGk4dkx3REEzTGx6MGE1ZE80d2JONjdTK3gwL2ZoeSt2cjZZUEhteVMzdFdWaFllZXVnaHgzWmNYSnpqd3h3QSt2VHBneU5IanNCcXRXTGd3SUU0ZVBDZ1MzdFpCUVVGZU9DQkJ5Qko5Lzh4VTVYYVRDWVQvdktYdnlBdExRM0hqaDNERjE5OGdkT25UOE5nTUNBL1B4K3paczNDNE1HRDRlM3RqWC8rODUvdzlmWEZTeSs5ZEY5MTZIUTZBSURCWU9CblpCM2dFUTlSUGJWdTNUb0FjSVFPVU5ydE5HVElrTHZlcjNmdjNnQitQUW9DU284U2V2YnM2ZEpXbGoxY1BEdzhIS0hqM0Y1VzA2Wk5BWlFHMDkwRUJ3Zmo0NDgvcm5KdDI3ZHZSMVJVRk9iT25Rc1BEdzlZTEJiMDc5OGZNMmJNUUdob0tBSURBK0h0N1EyYnpZYXpaODlpNE1DQmQ2MkQ1TVBnSWFxSExseTRnRysvL2RheEhSSVNBclBaalB6OGZQejFyMyt0OEQ3ang0L0hxbFdya0plWFYrN0lTZ2dCamFiOEtkK0FnSUJLenhlVmxaV1ZCYjFlajQ4KytnaDc5KzVGUVVFQjlIcTlJNWppNHVKZ01CZ1FFeE5UN3I1YnQyNnRjbTNQUC84OGdGL1A1emdmNWIzMjJtc1lQMzQ4ekdZekpFbENwMDZkTUdEQWdQdjZQYWp1OFRDU1NBV3EydFgyM252dm9YdjM3bGl4WW9YalB1dlhyOGVsUzVjUUhSMTkxL3ZxZERybzlYcUVoSVE0Mml3V0MzSnpjMTFDcGxXclZraEpTY0hKa3lkZDdtKzFXdEdyVjY5eXRRWUVCRGoyTGJ1UHlXUkNXRmdZRmk1Y2lHN2R1aUV4TVJFaElTSHc4UENvZG0zeDhmRUFVTzU4VmtWMjd0eDV6MzNLMWdHd3E2MnU4SWlIcUI2S2lvcEM1ODZkc1dMRkNrZGJVbElTVHA4KzdmS2hiVmRSRjVwejI5NjllN0Z3NGNKeTUzWHNYV3E5ZXZXQ241K2Z5LzJkbitmV3JWdFl2SGh4cGZYKys5Ly94bE5QUFlYdTNic0RLQjJObDVhV2hyZmVlcXZDL2Urbk5ydk16RXlYY055MGFSUEN3OE1kMndFQkFaWFdSVVRVWUdtMVdxSFZha1ZWT2QvSGFEUzYvS3l3c0ZDTUh6OWV4TVRFVkhvZklZUklTVWtSSVNFaFl0MjZkZUxGRjE4VWUvYnNLZmM4UFh2MmROeTJXQ3psSHFQc3R2TStlWGw1NHZlLy83MUlTVWtSUWdoaE1wbkVoUXNYUkhCd3NEaDE2bFN0MW1ZMm04czlodlBQNzVmOS9WRDY3OEpkOFlpSHlBMFVGeGRqMUtoUkNBb0t3cHR2dmdsdmIyKzgvZmJiOFBmM3h6dnZ2T1BZejJhek9XNWZ2SGdSQ1FrSk1CZ01tRHQzTHJSYUxZWU9IWW9aTTJiZzFLbFRtRGx6WnEzVUZoTVRnNXljSEx6Nzdyc0FTZ2RETkd2V0RKMDdkMFowZERTKy9QSkxOR25TcEZacXUzYnRHZ0RnMUtsVDBPbDBWUnBSUi9KaDhCQzVBUjhmSDhUSHh5TTJOaGJEaHc5SHExYXQwTHQzYjB5YU5NbXhUM1oyTm1iT25Ja09IVHBnMGFKRkVFSWdJQ0FBVTZkT084V2pKZ0FBRVBCSlJFRlVkWnk4OS9QelEyeHNMSTRmUDM3UDU3UmFyVEFhalNncEtYRTUrVyt4V0xCNjlXcTBiTmtTbjMvK09WNTU1UlZNbWpRSnpabzFLeGNFWjg2Y1FlUEdqV3RVMjRjZmZnZ0F1SHo1TW1iTm1vV2VQWHNpSmlZR3YvenlDNFlNR1lJMzMzeXplaThxMVJrR0Q1R2I4UFgxeGJScDAvRENDeTlnM3J4NU9IbnlKSDc2NlNkMDZkSUZBUERmLy80WGp6LytPRmF1WEltNHVEZ2tKaVppNzk2OVdMUm9rU01RaEJDd1dxMndXcTNvMUtrVFltTmp5dzBBc012T3pzYjQ4ZU9oMFdoY3pxbkV4Y1hCWXJGZ3g0NGQrTWMvL29FLy9lbFB5TS9QaDZlbko3eTh2T0RwNlFtTlJnT2owWWppNG1MMDZORURRNFlNcVhKdGMrYk13ZDY5ZTNIdDJqV3NYNzhlV1ZsWkdERmlCRjUvL1hWNGVYbmh3b1VMMkxwMUszYnQyb1drcENRc1diSUVqUm8xcXVOM2dZaW9ucWp1T1o0NWMrWlUyRzYxV3NYR2pSdkZ1WFBuWE5xc1ZtdTVmYzFtc3pBYWphS2twRVFVRnhjTG85RW9UQ1pUaGZ2YUh5Y3NMS3pTbXNxZWE3S3pXQ3pDYURTS29xSWlVVlJVSkVwS1NvVFJhSFRVVmRYYVRDYVRpSW1KRVpzM2J4Ykp5Y25DWXJGVStMejUrZmxpOSs3ZGxkWmJFWjdqcVZ2c0FDVlNnZXJNWEVCMWg4T3A2eFluQ1NVaUlsa3hlSWlvVmxtdFZxVkxJSlZqOEJCUmpUalB4WmFibTR2UTBGQllMQllGS3lLMVkvQVFVYldzV0xFQ04yN2NjR25iczJjUGdvS0M0T25KQWJOVU9mNTFFRkcxSERseUJCRVJFWTV0SVFRMmI5Nk1XN2R1NGZEaHcrWDIzN0psQzVvM2J5NW5pYVJTUE9JaG9pb3ptODI0ZnYwNkpreVlnSktTRWd3Yk5nekxseTlIdTNidEVCOGZEejgvUCt6YnR3OGxKU1hZdlhzM0xCWUxHamR1ckhUWnBCSU1IaUtxc3JObnowS24wMkhidG0xbzNMZ3hObTNhaE1PSEQyUENoQW00Y09FQ3VuYnRpcHljSExSbzBRS2VucDRvS1NuaHhadmt3T0Fob2lxN2NlT0d5NkFDaThXQ3FLZ29kT3ZXRGQ5Ly96MENBd1B4di8vOUQ1MDdkNGJKWkdMb2tBc0dEeEZWMmRDaFF6Rnk1RWdZalVaWUxCYk1uajBiUGo0K3lNbkp3YkZqeDlDdlh6L285WHI0Ky9zN2xzQW1zbVB3RUZHVlhieDRFVE5uemtSSVNBaUVFQmc4ZURDQ2dvS3dZTUVDakJrekJvMGJOOGJYWDMrTmZ2MzY0ZmJ0Mnd3ZWNzSGdJYUlxczFnczBHcTErTTkvL2dNdkx5OE1HREFBbjN6eUNRb0xDekZtekJoczI3WU43ZHUzUi92MjdaR2ZuNCttVFpzcVhUS3BDSWRURTFHVmRlblN4VEhyTlFEY3ZuMGJCUVVGV0xod0lWSlNVckI2OVdwODl0bG5BSUNjbkJ3R0Q3bmdFUThSMVppdnJ5OW16WnFGbEpRVVRKbzBDVk9tVEVIYnRtMWhzOWx3OU9oUnRHdlhUdWtTU1VWNHhFTkV0U0lqSXdQVHAwOUhkSFEwZkh4ODhNd3p6d0FBT25ic2lHWExsaWxjSGFrSmc0ZUlhdVRQZi80ekFPRGhoeC9HOXUzYjRlUGpBNkIwK1dtYnplYXlPaWtSd0s0MklxcWhFU05HT0c3YlE4ZU9vVU1WNFY4RkVSSEppc0ZEUkVTeVl2QVFFWkdzR0R4RVJDUXJCZzhSRWNtS3dVTkVSTEppOEJBUmthd1lQRVJFSkNzR0R4RVJ5WXJCUTBSRXNtTHdFQkdSckJnOFJFUWtLd1lQRVJISmlzRkRSRVN5WXZBUUVaR3NHRHhFUkNRckJnOFJFY21Ld1VORVJMTHlWTG9BSXZxVlRxZFR1Z1NpT3NjakhpSVZFRUljVUxvR2NpV0UrSy9TTlJBUjBUMW90VnFoMVdxRjBuV1F1dkdJaDRpSVpNWGdJU0lpV1RGNGlJaElWZ3dlSWlLU0ZZT0hpSWhreGVBaElpSlpNWGlJaUVoV0RCNGlJcElWZzRlSWlHVEY0Q0VpSWxreGVJaUlTRllNSGlJaWtoV0RoNGlJWk1YZ0lTSWlXVWxLRjBCRTlWUDM3dDNiZVhwNi9xMU04eHQzL3IvR3VkRmlzY3hOVGs2K0xrOWxwSFlNSGlLcWxoRWpSbmlrcHFiZWtDU3B6ZDMyRTBKa2R1clU2ZEdFaEFTclhMV1J1bmtvWFFBUjFVL256cDBUano3NjZKTUFldDVqMS9qOSsvZnZsS01tcWg5NGpvZUlxczFtczIyOWo5M3VaeDlxUUJnOFJGUnRHbzNtb0JBaSt5NjcvTks4ZWZPRHNoVkU5UUtEaDRpcVRhL1hteVZKMm42WFhiWWZPSERBSWx0QlZDOHdlSWlvUmlSSnFyUXJUYVBSc0p1TnltSHdFRkdONU9YbGZRTWd2NElmNWVmbTV1Nlh1eDVTUHdZUEVkVklhbXFxVVFoUjBhaTFIYW1wcVViWkN5TFZZL0FRVVkxVjB0M0diamFxRUlPSGlHcE1rcVE5QUlxY21vb2tTZnBhcVhwSTNSZzhSRlJqZXIyK0NNQnUrN1lrU2J2dXRCR1Z3K0Fob2xvaGhIQjByZDNuaGFYVVFERjRpS2hXZUh0N0o5cHZOMm5TSlBGdSt4SVJFZFVLclZhN1E2dlZmcVYwSGFSdW5rb1hRRVJ1WmFza1NVTHBJa2pkdUN3Q1VUMFVHQmpvYXphYmh3UG9oOUxab1I4RzBBS2NjZDdPQ2lBSFFBYUFVd0FPZVhsNWJUMXg0a1JGRjdxU3pCZzhSUFZJWUdCZ0c1UEpORXVTcEZjQU5GRzZubnFtU0FpeDN0dmJPL3JFaVJPWlNoZlRrREY0aU9vSm5VNDNXZ2l4QmtCVFNaTFF1M2R2OU92WEQ3Lzk3Vy94OE1NUHc5ZlhGNTZlN0QwSEFJdkZndno4ZkdSa1pPQ0hIMzdBb1VPSGNQejRjUWdoQUtCQWtxUTM5SHI5NTByWDJWQXhlSWpVVDlKcXRSOEFtQTBBb2FHaGVQUE5OOUcyYlZ0bHE2cG4wdFBUc1hyMWF1emNXVHE3anlSSnMvUjYvWWNBZUU1S1pnd2VJaFg3elc5KzQ5Mm9VYVBQQUVRMGF0UklMRml3UU9yWHI1L1NaZFZyaHc0ZHd2VHAwNFhSYUpRQXhCdU54dkUvL3ZpalNlbTZHaEtlaUNSU3NjY2VlMnd4Z0NnL1B6L0V4c1pLUFh2ZWE1VnB1cGNPSFRyZ21XZWVrUTRlUElqaTR1SWVucDZlVGRQVDB6bTlqNHg0eEVPa1VrOC8vWFNZSkVuYkgzendRUkVmSHk4OThzZ2pTcGZrVm03ZXZJbXhZOGVLM054Y0NVQ1l3V0RZb1hSTkRRV1BlSWhVS0NBZzRERWh4TmNBZkJZdVhDajk1amUvVWJva3Q5T3NXVE4wNnRSSjJyMTdOd0Q4b1YyN2RwL2Z2SG1UdzYxbHdDbHppRlRJYXJYR0FtZ1JFUkdCNE9CZ3BjdHhXOEhCd1Jnelpnd0F0TGp6bXBNTTJOVkdwREwrL3Y0QkdvM212KzNidDhlbVRadmc3ZTJ0ZEVsdXpXUXlJVHc4SEZldlhvVVFJaUFwS2VtVTBqVzVPeDd4RUttTVJxUDVHd0NNR3plT29TTURiMjl2dlBMS0t3QitmZTJwYnZHSWgwaEYvUDM5L1RVYVRWS2JObTJ3ZmZ0MmVIbDVLVjFTZzJBMm14RVdGb2FzckN3SUlmeVRrcExPS0YyVE8rTVJENUdLYURTYWR3QWdJaUtDb1NNakx5OHZSRVJFQUFBa1NacWtjRGx1ajhGRHBCTDkrL2YzQlBDOFJxTkJhR2lvMHVVME9FT0hEb1ZHb3dHQXNCRWpSbkRFYngxaThCQ3BSRjVlM2pNQS9QejkvZUhyNjZ0ME9RMk9yNjh2ZXZUb0FRQ3RMbDY4K0l6UzliZ3pCZytSU2tpUzlBSUFjRW9jNWRoZmUvdDdRWFdEd1VPa0hrTUJCbytTN0srOUVDSk00VkxjR29PSFNBWDgvZjBmQk5DcFpjdVc2TkNoZzlMbE5GZ2RPblJBaXhZdEFLQ1RUcWRycm5ROTdvckJRNlFDSGg0ZXZ3V0FqaDA3S2wxS2d5WkprdU05a0NUcHR3cVg0N1lZUEVUcTBCMEFubnp5U2FYcmFQRHM3NEVRb3J2Q3BiZ3RCZytST25RRDFIdkVzMy8vZnF4YXRhcGMrN0JodzJDejJlN3JNWUtDZ21xN3JEcGhEeDZiemRaTjRWTGNGdGZKSlZJQkljUlRBRlI1ZmtjSWdiVnIxMkxLbENubGZwYVdsbVpmVHRvaEpDU2t3c2N4bVV3Vi9pdzZPaHE5ZXZXcW5XSnJRZnYyN1FFQWtpUTlwWEFwYm92QlE2UU9Ed0pRNWZVN2lZbUo2Tml4SS96OS9YSGx5aFc4OXRwckxqOS83cm5uWExhLy9mYmJDaDhuS0NnSWQ1WWdVRFduOStCQkpldHdad3dlSW5Wb0RnQVBQUENBMG5XNHlNM054YnAxNi9EcHA1OGlQajRlNTg2ZGN3a1duVTZIZmZ2MndjUERmUzcwZDNvUE9LcXRqakI0aU5SQmxjR3pjK2RPWkdWbDRmWFhYMGRlWGg2Ky9QTEwrN3BmVUZBUUhucm9JWmMyczltTTU1OS8zckY5NDhZTm5EcWx2aFVJR0R4MWo4RkRwQTZxREo3aHc0ZmorZWVmeC9UcDB6RjI3RmkwYWRNR0F3Y09kTm5IdWF0dDFhcFY2TnExS3dCZysvYnRMdnNGQlFXNXRLbDFzRUhUcGszdE54azhkWVRCUTBTVjh2SHhRVUpDQXJ5OHZEQjgrSEFBbFovRElicGZEQjRpZGNnRDBMcXdzRkJWaTc5ZHVuUUpTNVlzd2ROUFA0M0l5RWcwYWRJRXExZXZyblRrbXZQZ0FlY1p0dlB6ODJFeW1UQm8wQ0Q0K1BnQUtCM2xwa1lGQlFYMm0zbEsxdUhPR0R4RTZ1QUluanRUdHFoQzA2Wk5FUkVSZ1k0ZE82Smp4NDZPNGQ1WldWblE2L1V1K3dZRUJEaHVMMTY4R01IQndRQ0FJMGVPNE5OUFA4WDU4K2ZScVZNbnpKa3pCMjNhdE1IUm8wZmwrMFdxb0xDdzBINlR3Vk5IR0R4RTZwQUh1SHpvcWNKRER6MkV0OTkrRzBEcEVjcjU4K2Z0U3dmY1ZYQndNSXFLaXJCaXhRcGN1M1lObjN6eUNmN3doejlnMnJScGVQZmRkL0hHRzIvZ2Q3LzdYVjJYWHkwTW5yckhtUXVJMUNFWEtPMlNVcE5MbHk3aHM4OCt3NS8rOUNjTUhEZ1F5NWN2ditkOVRDWVR0bXpaZ3BkZmZobnQyN2ZIcWxXcjBMeDU2WG42amgwN0lpWW1CcDkvL2prbVRacUU1T1RrdXY0VnFzenBQY2hWc2c1M3hpTWVJaFdRSk9sL1FvaEJhV2xwTGwxV1NrdExTME4yZGpiQ3c4T3hZTUVDbHd0Y3k1N25zZGxzc0Znc2lJeU1STGR1M2JCMjdWcTBidDI2M0dPMmF0VUtxMWV2eHM2ZE96Rjc5bXdzV3JSSVZYUFVYYjE2RlFBZ2hQaWZ3cVc0TFFZUGtUcWNCVXFQTU5Sa3dJQUJHREJnUUxuMnYvLzk3d2dNREhScE8zbnlKRHc5UFJFZkh3OHZMNjl5OXhrOWVyVGp0aVJKR0RwMEtJWU9IVnI3UmRmUXhZc1hBUUFhamVhc3dxVzRMWGExRWFsRE12RHJoNTdhbFEwZDROZkJCUldGRGdDODg4NDdkVnBUYmJHL0I1SWtxYThmMEUwd2VJaFV3R3ExL2dDbzc0aW5vUkZDT040REljUVBDcGZqdGhnOFJDcHcrdlRwWEFDcDJkblpTRXRMVTdxY0Jpc3RMUTA1T1RrQWtLclg2em1xclk0d2VJalVZd2NBSERwMFNPazZHaXo3YXk5SjBsY0tsK0xXR0R4RUtpR0UrQS9BNEZHUy9iVzN2eGRVTnhnOFJDclJ2SG56N3dIY09uMzZ0T3F1NTJrSTh2UHpjZWJNR1FDNDllU1RUMzZ2ZEQzdWpNRkRwQklIRGh5d0FQaktack5oNTg2ZFNwZlQ0T3pZc2NPK2pQZFhDUWtKVnFYcmNXY01IaUlWc2Rsc253REFoZzBiWURhYmxTNm53VENaVE5pd1lRTUFRQWdSbzNBNWJvL0JRNlFpcDArZlBnM2dxOHpNVE96YXRVdnBjaHFNWGJ0MklTc3JDNUlrYlU5S1NqcWpkRDN1anNGRHBESkNpQThCSUM0dVRyVkxCN2dUazhtRTlldlhBL2oxdGFlNjVUNExwUk81aVl5TWpKdHQyN1lOeU12TDYydzBHbFc3VXFlN1dMRmlCWTRjT1FJQWlRYURZWW5TOVRRRVBPSWhVaUVQRDQrSkFISTJiTmlnMm5WcjNNSFJvMGV4Y2VOR0FNaXhXQ3h2S2wxUFF5RXBYUUFSVlV5cjFRNEY4TldERHo0bzR1UGpwVWNlZVVUcGt0ekt6WnMzTVhic1dKR2JteXNCQ0RNWUREdVVycW1oWUZjYmtVcWxwNmRmYU51MjdZTWxKU1ZCZS9mdWhVNm5xM0NaQWFxNmMrZk80WTAzM2tCT1RvNEVZSm5CWVBoRTZab2FFZ1lQa1lxMWJObnlPMDlQejhlTGk0dDc3TnExU3p6MTFGT1NmZmxwcXA1RGh3NWgwcVJKb3FDZ1FBSVFielFhSi8zODg4Kzhia2RHN0dvalVqOUpwOU85TDRTSUJvQWhRNFpnNHNTSmFOdTJyZEoxMVN2cDZlbUlqWTFGWW1JaUFFQ1NwQS8wZXYxY0FFTFp5aG9lQmc5UlBhSFQ2VVlMSWRZQWFDcEpFbnIzN28yK2ZmdWlXN2R1ZVBqaGgrSHI2d3RQVDY3dENBQVdpd1g1K2ZuSXlNakEyYk5uY2Zqd1lSdy9maHhDQ0FBb2tDVHBEYjFlLzduU2RUWlVEQjZpZWlRd01MQ04yV3orQU1BNEFFMFVMcWUrS1FJUTUrWGxOZWZFaVJPWlNoZlRrREY0aU9xaHdNQkFYN1BaUEJ4QVh3QTlBVHdNb0NWNDN0Yk9DaUFiUUFhQVV3QU9lM2w1YlQxeDRnUm5YeVV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3FMZjhmYUNSSW91ZWVjWUFBQUFBQVNVVk9SSzVDWUlJPSIsCiAgICJUeXBlIiA6ICJmbG93Igp9Cg=="/>
    </extobj>
    <extobj name="C9F754DE-2CAD-44b6-B708-469DEB6407EB-2">
      <extobjdata type="C9F754DE-2CAD-44b6-B708-469DEB6407EB" data="ewogICAiRmlsZUlkIiA6ICI1MTgwMjYwNzQ2MSIsCiAgICJJbWFnZSIgOiAiaVZCT1J3MEtHZ29BQUFBTlNVaEVVZ0FBQ0pjQUFBSmxDQVlBQUFCdG1ZRUhBQUFBQ1hCSVdYTUFBQXNUQUFBTEV3RUFtcHdZQUFBZ0FFbEVRVlI0bk96ZGQzaVVWZDdHOFh0S2VvVTBVaUMwVUF5OUtGV3A2bEpVd0E0MmRHVloyMXBlQzd2V3RhR2lySFZaRmNHS0lJb2dTSy9TYStnZEVoSVMwbnVkekx4L0JFYUdaRUpKY0FoK1A5ZkY1VHpubk9lYzMwTVJrcm5uSElPbDRMQk5BQUFBQUFBQUFBQUFBQUFBUUJXTXJpNEFBQUFBQUFBQUFBQUFBQUFBbHk3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FBQUFBQUFBQUFBQUFBd0NuQ0pRQUFBQUFBQUFBQUFBQUFBSENLY0FrQUFBQUFBQUFBQUFBQUFBQ2NJbHdDQUFBQUFBQUFBQUFBQUFBQXB3aVhBQUR3SjJHMVdtV3oyV3AxenFMQ1FoVVhGOWZxbkFBQUFBQUFBQUFBQUxpMEVDNEJBT0FQRXJkeG81NFpNMFpaR1JtMU51ZUdWYXYwNy8vN3Y3T09LeXNyMDNOangrcTNKVXRrdFZvMSsvdnZkZVRBZ1VyamNyS3lxdjF4cG5reloyclNPKytvcUxDd1ZwNEhBQUFBQUFBQUFBQUFseDZ6cXdzQUFPRFBidHJreWRxNmZyM1QvdkdUSmpudEt5MHRWWDV1N2xuWE1Kc3Ivc292THk5WGFVbUowbEpTTkduQ0JBMFlNa1Q5QncrV3dXQ1FKTDMrN0xQVnp2UFFNOC9vby9Iaks3Vy85UGpqRHRlUGpCdW5xT2pvczlZRkFBQUFBQUFBQUFDQVN4L2hFZ0FBTGhHOSt2ZDN1TjYzYTVmU1VsSnFaVzZEd1NDVHlTUkxXWms4dmJ3MCt0Rkg5ZE8zM3lvdEpVVTJtODBlTHBHa0oxNTZTV0hoNFE3M3A2V2s2SjBYWDFSa28wWWE5K2FiT3Jodm4yU3pxWG1yVnZZeCszZnZscmVQajZLaW8rWHI3MThyZFFNQUFBQUFBQUFBQU1EMUNKY0FBSEFSSmNiSEt5VXBTWkowN01nUlNkS096WnZsN2VzclNlclNvNGQ5N05CYmIzVzR0MkR5NUNyREpWYXJWWGs1T1pLazRxSWlTYklmV1JOUXI1NDJyVmxUWlMwR28xR0o4ZkgyL2taTm1zaG1zMm5menAxcTNhNmR5a3BMSlVudnZ2U1MwK2N4bWMwS3FGZFBlM2ZzMEtHOWUvWDRDeS9JTHlCQTVlWGxXajUvdmtJYU5GQnNodzdWLzZRQUFBQUFBQUFBQUFDZ1RpRmNBZ0RBUlJTM2NhTldMbHJrMERaMzVrejc2OVBESmVjcUp5dExiNDRiNTlCMjZqaWI4Wk1tYWNiVXFVN3YzYk45dS9aczMrN1FGaGtkcmRidDJxbXdvRUJHbzFGUHYvcXFqRWFqdzVpTXREUk5takRCSG1LNWV1QkFKUnc2cEt5TURGbXRWbTFldDA1Wm1abTY1ZDU3bFpPVkpSOC9QL3RSUEFBQUFBQUFBQUFBQUtqYmVOY0hBSUNMYU5DSUVmckw4T0dTcEJsVHAyckx1blY2K3RWWFZTOG82SUxuOVBQMzF3UC8rSWNrYWNHc1dUcDI5S2o5V3FvSW1GUmwzbzgvYXNPcVZYcnB2ZmVxN0U5SlNsSzk0R0M1ZTNoVTZxc2ZFcUs3eDQ2MWgxaE8rV2o4ZUlmclQ5NTZTNUkwNXNrbjFiUkZpM04vS0FBQUFBQUFBQUFBQUZ5eUNKY0FBSEFSR1F3R0dRd0cyV3cyN2QrMVM1SmtOQm9yN1F4eVBzeHVib3BwM1ZwV3ExWHBxYW4yT1p1MWJDbEpldXRmLzlMMXc0YXBYZWZPRHE4OVBEMVZVbHhzbjZlOHZGeGIxNjlYNjNidDVPUHJxd043OXFoeHMyWjY1Y2tubmE1OVpuQmw2L3IxbWpaNXN0TkFDd0FBQUFBQUFBQUFBT28rd2lVQUFQd0JEdS9icC95OFBFbFNYbTZ1UEwyODVPWHRYYU01RXc0ZlZsRmhvU1RwczRrVGRlL0RENnRsYkt3eTB0SlVYRlFrU1E2dnZieThaTFZhVlZKY0xBOVBUeVVjUHF3WlU2ZnFqdnZ2VjZ0MjdiUmwzVG9OSHpWS205ZXUxVk12djZ5UUJnM3NhNldscE9pZEYxK1V6V1pUYm5hMnZiM3c1UHFuanNzNUphQmV2Um85R3dBQUFBQUFBQUFBQUM0ZGhFc0FBUGdEYkZpOVdpYXpXZVVXaTc3OTlGTjVlWHZyZ2NjZWs0K2Yzd1hQdVczalJ2dXVLRzA3ZDliTUw3L1VFeSs5NUhTOHA1ZVhKS2tnUDE4ZW5wN2FzMzI3akVhaldyWnBvL1VyVnNoa05xdDF1M2FTcEpMaVludHc1ZFMxSkJVV0ZGUTZHa2RTcFRaMk1nRUFBQUFBQUFBQUFMaDhFQzRCQU9BaXk4ckkwSTdObTlXeVRSdnRqb3ZUWDRZUDE0OWZmYVgvVHBpZ0I1OTRRbExGOFRubncxSldwdTJiTnFsaDQ4WktPSEpFVnc4Y3FMTFNVb2RqYjg3azdlc3JxV0xubEhwQlFkcTJjYU5hdG1rakwyOXZYZG03dDRMRHdtUXltU1JKSDd6eFJwVnorUGo2T2dSSE9CWUhBQUFBQUFBQUFBRGc4a2U0QkFDQWkyelpyNy9LM2NORFY3UnZyOTF4Y1dyVXBJbnVlZWdoemYzaEI1bE1KbG5LeW1ReW45OWZ5VnZXcjFkcFNZbGF0V3VuaENOSEZCVWRyZDREQnVqQW5qMlNwUGhEaDJRMEdoMWVoMFZFU0pKeXM3TzFjK3RXNVdSbGFmaW9VWklrTDI5dnhYYm9JRW42djFkZWtaZTN0NHduZ3lhU1pDMHZWMDUydHNOdUpwSVVFaGFtdnd3YlptK3Y2VkUvQUFBQUFBQUFBQUFBdVBRUUxnRUE0Q0k2ZnV5WU5xNWVyZDREQnNqZDNkM2UzclJGQ3ozODNITXlHQXdxTGlxU2g2Zm5PYzlwdFZxMVlzRUN0ZTNjV1I0ZUh2YjJkU3RXS0c3VEprblNwalZydEduTkdvZlh6NzcrdWlRcE15MU5jWnMzS3p3cVNpMWpZeXZOZjNEZlB2MzB6VGZuOVp5Ly92U1RKSTdEQVFBQUFBQUFBQUFBdUJ3UkxnRUE0Q0phdFhpeDNOemRkYzIxMStyZzNyME9mYWVPd3NuS3pKUi9RTUJaNTdLVWxjbnM1cVp0R3pZb1BUVlZkejd3Z0k0Y1BHanZ2L092ZjlXd2tTUDEwdU9QNjQ0SEhsQ0hybDMxekpneEduSFhYYnF5Vnk5Wnlzb2tTV3VXTFZOMlZwYnUrZnZmcXoyTzU5blhYNWZaemUyY25uUERxbFZhT0h2Mk9ZMEZBQUFBQUFBQUFBQkEzVUs0QkFDQWk2aGxiS3lpb3FQbDQrZFhaWDlKY2JFeVVsUFZwbVBIczg3MTFYLy9xM3JCd2VwMnpUVnEzYTZkSXFPakhjSWxrcFNmbHlkSjh2YnhxWFMvMmMxTnZuNSt5czdLVXV0MjdYUkYrL2JWcnZmbXVIRm5yUWtBQUFBQUFBQUFBQUNYUDhJbEFBQmNSRzA3ZFpMUlpITGFmM0R2WHRsc05rVTJhblRXdWZMejhsUlVXS2dHRVJHNitlNjdxeHh6L05neFNWSlFTRWlsdnN6MGRGa3NGa25TNEJFakpFbnhodzVwMmZ6NUdqNXlwUHdEQXgzR1AvM3FxektieisyZkNodFhyOWFpT1hQT2FTd0FBQUFBQUFBQUFBRHFGcU9yQ3dBQTRISm1NcHVyUFhwbTg5cTFrcVNZMXEzUE9sZGVUbzRDNnRXVEpQazYyUW5sNEo0OTh2YnhVZjNnWUlmMi9MdzhmZjcrK3lvdUtwTDBld2dsT3l0TGU3WnZ0NGRPQUFBQUFBQUFBQUFBZ0RPeGN3a0FBQzZTbEpDZzNYRnhDZ29OVldSMHROTng1ZVhsS2lzclUxNXVydW9GQlRrZFYxaFFvSzBiTnFodHAwNE9nWmJzakF4OTh2YmJLc2pMMDcwUFBhUXZQL2xFcTVjdFUvdXVYWldSbGlhVDJhekErdlVyemZmV3YvNVZzd2NFQUFBQUFBQUFBQURBWllGd0NRQUFMbEJhVXFMcFgzd2htODJtWHYzNlZibTdpVjlBZ0NUcHk0OC9Wa2xKaWF4V3F4bzJhZUowemxuZmZhZXkwbEoxdStZYWgvYmNuQnlWV3l3YTgrU1RDbytLVXBlZVBiVmgxU290bVR0WFJ3NGNVSU9JQ0JtTmxUY3plKzNERDJWMmM2dHlMYXZWS29QQllLOTcxbmZmYWVOdnY1M3o4d01BQUFBQUFBQUFBS0R1SUZ3Q0FJQUx6SmsrWFNuSGp5c3NQRnhYOWU1ZDVaZ2VmZnBvMzg2ZDJydHpwNHhHbzlwMTdxellEaDJxSEdzcEsxTjZhcXJhZCsycTZLWk5IZm9hTlcycUcrKzRRMjRuZ3lLRFI0eFF3dUhEV2poN3RpUnA0TkNoNTEzLzBZTUg5YjkzMzVYSmJKWnNObGtzRnJYcjB1Vzg1d0VBQUFBQUFBQUFBTUNsajNBSkFBQXUwS052WCsyS2k5T2RmLzFyUlVDakN2V0NndlRFaXkrZTAzeG1OemZkOTlCRGN2ZndjR2dmUDJsU3BiR2VYbDc2MjFOUDZiY2xTMlF3R05Ubit1c2Qra1BDd3RTNWUzY1pxdGpONUpTbzZHZ05HemxTc3Rra1ZleXkwckpObTNPcUZRQUFBQUFBQUFBQUFIV0x3Vkp3Mk9icUlnQUErRE1xTENpUXQ0K1BxOHNBQUFBQUFBQUFBQUFBcXVYOEk4a0FBT0NpSWxnQ0FBQUFBQUFBQUFDQXVvQndDUUFBQUFBQUFBQUFBQUFBQUp3aVhBSUFBQUFBQUFBQUFBQUFBQUNuQ0pjQUFBQUFBQUFBQUFBQUFBREFLYk9yQ3dBQW9DNlkrdjE4VjVlQTAzaDVlU2kyUlJPMWJoa3RvOEhnNm5JQUFBQUFBQUFBQUFBdWE0UkxBQUE0QjFPKy85WFZKYUFLelJwSDZybEhSNnBaNDBoWGx3SUFBQUFBQUFBQUFIRFpNbGdLRHR0Y1hRUUFBTUM1c3Rwc1NqNlJxUU9Iaituckh4WXFQakZaai8zMUZnMFoyTVBWcFFFQUFBQUFBQUFBQUZ5V0NKY0FBSUE2cTh4U3JvOG16OVRjeFdzMTZlMy9VOVBvQ0ZlWEJBQUFBQUFBQUFBQWNOa3h1cm9BQUFDQUMrVm1OdW1oMFNNVUhSV3UxLy96dGF3Mk1yTUFBQUFBQUFBQUFBQzFqWEFKQUFDbzA5ek1KbzBhTVZDSGppWnA3LzZqcmk0SEFBQUFBQUFBQUFEZ3NrTzRCQUFBMUhreFRSdEtrbmJ1TytyYVFnQUFBQUFBQUFBQUFDNURoRXNBQUVDZEY5NGdTSkpVVkZUaTRrb0FBQUFBQUFBQUFBQXVQNFJMQUFCQW5XYzBHRnhkQWdBQUFBQUFBQUFBd0dXTGNBa0FBQUFBQUFBQUFBQUFBQUNjSWx3Q0FBQUFBQUFBQUFBQUFBQUFwd2lYQUFBQUFBQUFBQUFBQUFBQXdDbXpxd3NBQUFCQVpUYWJUWW5KYWRxOS82aU9KWjVRd3ZGVUpTV25xNkN3U0lXRkpTb3FLWmJGWW5WMW1UaFBack5SWGg2ZTh2YjJrSSszbHlMRGc5VW9JbFFObzhKMFJZdkdpZ29Qa2NGZ2NIV1pBQUFBQUFBQUFBQTRJRndDQUFCd2lTZ3RMZFBhVGJ1MGR0TXViZG0rWHdhVFdlMWlyMUIwbzRZYTBLK1RvaUlqNU9mbksyOHZMM2w3ZWN0c05ybTZaSnduaTZWY2hVV0ZLaXdxVWw1ZXZoS1RqaXNoTVVtYnRoL1Q1TzhXeUdhMXFGUGJGdXJlSlZiZHU4VEszZDNOMVNVREFBQUFBQUFBQUVDNEJBQUF3TlgySHpxbVh4YXQwZkkxMjlReUprWjlldmZTdlhmZnI4aUljRmVYaGxwbU5wdms3K2NuZno4L05RZ05WVXl6cGc3OVNjZVR0WG5iZHYyeTVEZTlPMm02cnVuZVhrTUc5bENMWmcxZFZERUFBQUFBQUFBQUFJUkxBQUFBWEdiSG5zUDZhc1pDSlJ4UDE3Q2hnelYxMG9NS0RxcnY2ckxnUXBFUjRZcU1DTmNOZzY1VFdrYUdGaTVacmhmZW5xcm95R0NOdXZsYXRXM2Q5T3lUQUFBQUFBQUFBQUJReXdpWEFBQUEvTUdTa3RQMXdlY3psWFFpV3lOdnZWblhEK2dyazRramJ1QW9KQ2hJSTI4ZG9kdEgzS1Q1aTVmcHJZOW5LRElzVUkvY1AwS1I0Y0d1TGc4QUFBQUFBQUFBOENkQ3VBUUFBT0FQVWxabTBUY3pGMm5XL05VYWRmc3RHbi9URFRJYWphNHVDNWM0azhta3dkY04wRjhHOXRPTVdiUDEwSE1UZGRQMVBUVnl4RUM1dWZIUGVRQUFBQUFBQUFEQXhjZTdHUUFBQUgrQXBPUjAvZjNaOTNRa01VZGZmUEtCYmh0K0U4RVNuQmVqMGFqYmh0K2tMejc1UUljVHMvWFFjeE9WbEpMaDZySUFBQUFBQUFBQUFIOEN2S01CQUFCd2thMVlzMDBQUC9lZWhnNGVvbGRmZUU3QlFmVmRYUkxxc09DZytucnRoWEVhOHBkQmV1VFo5N1J5Ylp5clN3SUFBQUFBQUFBQVhPYllSeHNBQU9BaW1qNTdtWDZjdDFvVDNuaFZNYzJhdXJvY1hFYUdEUjJzTmxlMDFyaVhYMU5LV3FadXZhR3ZxMHNDQUFBQUFBQUFBRnltMkxrRUFBRGdJckRhYlBydjFKLzE2OUxOK3ZqZHR3aVc0S0tJYWRaVUg3LzdsdVl0M2F6L1R2MVpWcHZOMVNVQkFBQUFBQUFBQUM1RGhFc0FBQUF1Z3Y5OU9WdHhlNDdwb3duakZSSWM1T3B5Y0JrTENRN1N4eFBHSzI3UE1YMzY1UnhYbHdNQUFBQUFBQUFBdUF3UkxnRUFBS2hsMDJjdjAvcXRCelRodFpmbDUrZnI2bkx3SitEbjU2c0pyNzJzdFZ2M2EvcnNaYTR1QndBQUFBQUFBQUJ3bVNGY0FnQUFVSXRXcm8zVGovTldhOExycnhBc3dSL0t6ODlYNzc3K2ltYk8vVTByMThhNXVod0FBQUFBQUFBQXdHV0VjQWtBQUVBdFNVcE8xM3VUcHV2MUYvL0pVVGh3aVpEZ0lMM3gwcjgwY2RJTUphVmt1TG9jQUFBQUFBQUFBTUJsZ25BSkFBQkFMU2dycytqbENWTjAzOTJqRk5Pc3Fhdkx3WjlZVExPbXV2ZXVPL1h5TzErb3JNemk2bklBQUFBQUFBQUFBSmNCd2lVQUFBQzE0SnVaaXhUZUlFckRoZ3h5ZFNtQWhnMGRyQVlOSXZYdGo0dGRYUW9BQUFBQUFBQUE0REpBdUFRQUFLQ0drcExUTld2K2F2M2pvVEd1TGdXd2UveWhNZnJwMTk4NEhnY0FBQUFBQUFBQVVHT0VTd0FBQUdyb2c4OW5hdFR0dHlnNHFMNnJTd0hzZ29PQ05PcTJXL1RCWnorNHVoUUFBQUFBQUFBQVFCMUh1QVFBQUtBR2R1dytwS1FUMmJybHBodGNYUXBReVMzRGJsRFNpV3p0MkhQWTFhVUFBQUFBQUFBQUFPb3d3aVVBQUFBMThOVVBpelR5MXB0bE5QTFBLbHg2akVhalJ0NDZRbC8vc05EVnBRQUFBQUFBQUFBQTZqRGVCUUVBQUxoQSt3NGVVOEx4ZEYwL29LK3JTd0djdW01QVB4MU5UTlArUThkY1hRb0FBQUFBQUFBQW9JNGlYQUlBQUhDQjVpNWVvMkZEQjh0a01ybTZGTUFwczhta1lVTUg2NWRGYTExZENnQUFBQUFBQUFDZ2ppSmNBZ0FBY0FGS1M4dTBmTTAyWGR1dmo2dExBYzdxMnY1OXRHTHROcFdXbHJtNkZBQUFBQUFBQUFCQUhVUzRCQUFBNEFLczNiUkxMV05pRkJ4VTM5V2xBR2NWRWhTa21HYk50Vzd6YmxlWEFnQUFBQUFBQUFDb2d3aVhBQUF1Q3hhTFJmR0hEc2xxdFZicXM5bHNPbnJ3b0ZLT0h6K251VXBMU3B6MkpjWEhPKzNMenN4VWRsYldPYTFSSGF2Vld1VnpWT2Y0c1dPeWxEbnVTSkNUblgzZTg1dytYMTVPamtOYmRtYW1UaVFuTzdUbFptZnIrTEZqRjdSR1hiZDIweTcxNmQzTDFXVUE1Nnp2MVQyMVp0Tk9WNWNCQUFBQUFBQUFBS2lEQ0pjQUFDNExCM2J2MXNkdnZhVmZac3lvMUhjaU9WbWZ2UDIyMWk1ZmZ0WjVkbXpab2plZWUwNHBTVW1WK3JadjNxejNYMzlkUzMvOXRjcDdmNTQyVFJOZWZGRkpDUWxWOXBlV2xPanRGMTdRaWdVTG5LNS9jTzllUFRkMnJLWk5ubnpXV2s4cEtTN1dSK1BINjZQeDR4M2FwMzc4c2Q1NTRZVUxDcGo4NTlWWDlkdVNKUTV0ODJmTjB1Y1RKenEwclZxOFdQOTU5ZFh6bnIrdXM5bHMycko5dnpwM2FGZmp1UXJ6ODJxaG9ndFRickZvOWFLZk5XWGlTN0pZNnNaeEtXV2xKYktXbDd1NmpEcXBVL3QyMnJKOXYydzJtNnRMQVFBQUFBQUFBQURVTVdaWEZ3QUFRRzNZdVhXckpLbDkxNjZWK280ZVBDaEphdHFpeFZubmFSQVpxZkx5Y2szOStHTTkrczkveXN2YjI5NFgyNkdEbXNURWFPSFBQNnQrY0xBNm5MYldqaTFidERzdVRsZTBiNitJaGcycm5IdmptalZLUDNGQ2dmV3JQa2Fsdkx4Y3M3NzdUcEswZjljdVpXZG1PaDE3dXQxeGNiS1VsYW5EbFZmYTI1SVRFNVVVSDY4cmUvZVcwVWlXdExZbEpxZkphSFpUWkVSNGplWlovUE8zV2psL3BzYU9lMXZoRFp0VzZ2L3NuWDhxSXpXNWlqdC9GeFFhcmdlZWV1MkMxaThzeU5PU09kT1VtNVdoN3orZG9KRmpuNzJnZVM2V2dyd2NwU1lmVTNMQ0VSMVBPS1JqaC9jck9mR0k3bjdrZWJYcDNNUFY1ZFU1VVpFUk1oak5Ta3BPVjFSRWlLdkxBUUFBQUFBQUFBRFVJWVJMQUFCMW5zVmkwYTV0MnhRY0ZxYm9wazIxWi90MlpXVmsyUHUzYmR3b1NVcE5UdGFhWmN1cW5LTkgzNzZTcEpDd01OMXl6ejM2ZXRJa3paZzZWWGVQSFdzZll6S1pOUExCQnpYeDMvL1crcFVyMWI1TEZ4a01CdVZrWmVuSHI3OVdlRlNVN3JqL2Zoa01oa3J6VzYxV3JWcTBTRkhSMFdyWHBVdVZOU3llTTBkcEtTa2Fjc3N0V2poN3RyNzcvSE05K1Bqak1wbXIvK3Q2Ni9yMU1wbE02dHl0bTcxdDVhSkZNaGdNdW5yQWdHcnZQZVdaTVdNcXRTMWZzRURMcTlobHBhcXhaN1k5L2U5L0t5ZzA5SnpXcm90Mjd6K3F0bGUwcnZFOCtiblpLc3pQMDZRM245VkQvM3BYSWVGUkR2MFpxY2xLUzA2czhUck8rQVhVMDhpL1A2Zi92djUvT3JRblRtbkppWlZxY09hcHU2NnRzdjJkcnhaV084WmtNc3ZIejErUjBjM1ZzVWMvZGV6ZTEvNW41a1JTdkJiOCtLV3kwbE9Wa1hxODBxNHVYajYrYXQ2NmZaVi94bkJ1MnNWZW9WMzdqeEF1QVFBQUFBQUFBQUNjRjhJbEFJQTZiOGZtelNvcUxOU0FJVU1rU1d1V0w5ZitYYnNxalZ2OHl5OU81emdWTHBHa3RwMDZxVXVQSHRxMFpvMDJybDZ0amxkZXFTTW5keitScElGRGg2cCtVSkFPN3QwclNWbzBaNDVLaW92VnEzOS94UjgrYkI4WDAvcjM4TUhtdFd1VmxaR2gyMGVQcnZLTjhiMDdkMnJaL1BucTFLMmJlZzhZSUI5ZlgzMy94UmVhTm5teTd2enJYNTIrbVo1KzRvVDI3OTZ0RGxkZUtWOS9mMGxTWm5xNnRtM1lJSnZOcG5kZWZOSHBNNTl5N1kwM2F1aXR0enEwelprK1hjMWJ0VkxyZHI4Zis3SmwvWHBscEtacTROQ2g5cmJkY1hFNnRHOWZwZnQ5L1B6T3VtNWRkaXp4aEtJYlZiMUR6Zm00Y2RSWUZlVGxhT3ZhWmZyZlc4L3BrUmYvSS8vQTAzYXJPWGw2eWVtQmpkTTVDM2ljYS8vcGNyTXlOUDdwMGRXT0NRcU4wSE1UcHRoZmw1WVVLUzhueTM3dGpGOUFQYmw3ZUVtU1NrdUtsSnVkcWR6c0Rkb1R0MEZybC82aUI1NTZUUjZlWGdvTUN0V3VMV3ZsNXVhdW9MQUl0V2pUV2R2V0xWZGdVS2orL3E4SnFoOGM1akR2YTQvZnBhejBFMmQ5dG5yQllmcm5lMStkZGR5bEp2SElBZTNhdWxZeFYzUlUwMVp0YTJYT1JnMmpsSmlVV2l0ekFRQUFBQUFBQUFEK1BBaVhBQURxdkhVclZraVNPbmZ2TGtrYS9jZ2pzdGtxM3BWUFNVclNmMTU5VlQzNzl0V1FNd0lRMWJuaHR0dms0K3VyOWwyNktDODNWNTlObkhqV2UyWk1uZXB3UFg3U0pFbFNXV21wRnMrWm93NWR1NnB4OCtiS1RFL1hONTkrcW10dnVFRXRZMk9Wbkppb2FaOS9ydER3Y0EyNzgwNUpVcWR1M1pSMjRvU1d6cHNuazltc1crNit1OG9kVEg1YnVsUTJtMDI5VDl1aFpQNVBQOGxtczZsbnYzNHltVXhPNjgzT3pOVDJ6WnRsTnBuVXEzOS9oNzQ1MDZjcktqcmFvVDB4UGw3NU9Ua09iVGxaV1RxMGIxK2wreTkzQ2NkVE5hQmZweHJQWXpBWWROdURUeWtySTFWSDkrL1NxZ1UvYWZCdDk5djdDL0p6NU9IcFZhTTFUQ2F6Nm9jMnFHbXBsWFpRZVc3Q0ZHMWJ0MXhmZi9TNi9kcVpHMGVOVllkdWZlelhoZm01V3Jkc251YlBuS29qKzNicWh5LytvNUZqbjVXSHA1ZGUvbWlHUEwxOTdHTzNyVnN1TjNmM1NzR1MwMVczMjhyRjNQbmxZcHY0d2tPU3BMQ0lSclUyWjZPb1NDMWRYamw4QndBQUFBQUFBQUJBZFFpWEFBRHF0SVREaDNYMDBDRkprcGUzdDZTS04reFA3ZlJ4Y004ZVNWS0xObTFrTkJyUGVWNFBUMDhOR2pGQ2ttUXltL1Y0RlR1QUxQbmxGMjNmdkZuL2VQNTVHYXFaZThtOGVTb3VMdGFRVzI2UkpNMmZOVXZKeDQ3SlB5QkFxY25KK25UaVJCbU5SdDB6ZHF6Y1BUenM5MTEzNDQwcUxpclNtbVhMbEpPVnBidis5amQ1Ky96K3BudGVUbzQyclZralNZcHNWUEhtODVFREJ4UzNhWk02ZCsrdUcyNjdyZHBubkROOXVnd0dnMkk3ZERqSG54V2NrcFNjcnFoSTV6dDFuQSt6MlUzM1B2YWlOcXlZcjc1RGZ2ODFTNG8vcU1MOFBEVnExckpHOHdjR2hlcVp0eWJYdE16ejJnWGxiTHg5L2RWdjZPMlNwSG5USjJ2YjJtVzZjZFJZK2ZvRk9BUkx6bFYxejFlYmRWOE9vaUlqbEpTYzd1b3lBQUFBQUFBQUFBQjFET0VTQUVDZHRtak9ISWZyOU5SVVpXVmsySzkzYnQwcWc4RWdtOVdxQXllREpzNmNmb3pONlV3bWt4cEVWQTRTbkFxek5JaU1kSHBzelpFREI3Uml3UUwxdWY1NkZSY1ZLZUhJRWNWdDNLaitnd2FwdUtoSVgzN3lpV3cybXg1ODRna0ZoWVpXdXYvRzIyK1hqNit2RnMyWm8zZGZla25EUjQzU0ZlM2JTNUlXenBtanN0SlMrOWl5MGxMTm1EcFZIcDZldXU2bW14em1lZjdSUjNWbHIxNzI0MnZLU2t1MWVlMWFOVy9WU3NGaEZUdENiRjIvM2o3Kzl0R2pLN1cxakkxVnk5aFloN2FJaGcxMSsralJEbTNCWVdGcTJMaHhsVDhmbDR1Q3dpTDUrZm5XMm55Ky9vSDJzSVVrMld3MnpmdStJakFSMjZtSDAvc01Cb1B5c2pPVm01VWgvM3BCdFZiUEg2VkxyNEdhTjMyeWJEYWJrbzRlVU11MlhWeGRra3RZeTh0bHJHYVhvZHJrNytlbmdvS2lQMlF0QUFBQUFBQUFBTURsZzNBSkFLRE9Pcngvdi9idjN1M1F0bjdsU3ExY3RLalMyQ2tmZlhUVytVYU5HYU92VHg1bEkwbGRlL2JVelhmZjdYVDhxYU4zcXBNWUh5K3IxYXFsOCtacCtmejVzbHF0YWhBUm9aWnQybWpTdSsvSzI5dGJzUjA2S09ISUVTVWNPVkxsSEw3Ky9obzFab3grbURwVnZ5MWRxbFp0MnlvMUpVV2JWcTkyR0djd0dCVGRySmthTldtaWdNQkFoNzdTa2hLVmxaWFpydy90MzYvaW9pSjE3OVBIM2padGNzMTN0NUNrcTY2KzJtWGhraW5mLzZvcDMvLzZoNnoxeUZQUGFjYVhuOWY2dk5ieWN2MzA1WWZhdDJPVC9BTHFxY2VBb1U3SGhrWTAwb21rZUwzeTZCMzJ0Z2VmZVZNdDJsUWMyVFBneGp2bDdldGZLM1gxSFhLYmZQeHFaNjVUZlB3QzdLOHRwYVg2OXBNM3RXWE4wa3JqMHBJVEsrMUE4czVYQ3k5NDNWTnpqWHBvbkdJN2RkZXlYNlpyNjdwbHlraE5sb2VubHhvMWJhVytRMjVWOHl1cTN0WEhack1wYnYxS2JWbXpSSWxIOXFzZ1AxZHU3aDRLRFk5U204NDkxV1BBRGZMMDhxNTIzYkRJYU0zNjZtTWRQYkJMNVJhTHcvT2MrYXhmZi9TNi9maWhtajY3dDVlWENvdEtMdmgrQUFBQUFBQUFBTUNmRStFU0FFQ2RWRjVlcm9yNnBPTUFBQ0FBU1VSQlZGbmZmaXNQVDA5Rk4ydW0vYnQyU1pLdXZ2WmFkZTVSc2RQRGdkMjc5Y3VNR2VvL2VMRGFkVG43amdnR2cwRURoZ3lSSkMzKzVSZDcrNGJmZnF0eS9JbmtaQmtNQm0wOEkrUnhTdE1XTFhSVjc5NXExYWFOZlAzOXRXSFZLczJmTlV1MzNIdXZvcUtqTldqNGNNVjI2S0IzWG5oQkZvdWwydHJHVDVxa3lFYU41T05ic1Z2R2pDbFRaRFNaMUxoNWN4M2V2MStTWkhaejAyMzMzWGRPb1pkV2Jkcm8yVGZla0g5QWdFTjdseDQ5N01mM25LbW9zRkNscGFXVmdpdW5lK254eDgrNjlzWFdJUFRpNytCeElpMVQzYTY4OEYwMjNubjJyMHBKaW5kcysycWhpb3NLTmVuTlozVHM4RDY1dVh0bzFNUC9sSmUzOHgxU2JuM2dDYzM5L2pQbDUyYmJmOTNyQlljcU15MUZuNzQ5emo1dTdkSmZuRTF4M2pyM0hDQy9nSHExTWxkbWVvcjlkYjJRQm9xSjdTZ1BUeTk3VzFMOFFTVWMyaWN2YjE5MTZIWk5yYXg1dXBLaVFuMzg2cE02ZG1TL3ZIMzk1T3NmcU55c0RPM2JzVW43ZDI3V3NIc2VWby8ranVHZWdyd2NUWDMvRlIzZXUwT1NaSFp6bDE5QVBSVVY1Q3ZoMEQ0bEhOcW5kVXZuNnY2blhsVllaSFNWNitabForckhxUitxcEtoUXZnR0J5cy9KZHVnUENxM1lLU2tqOWJna3lTK2dudHc5dkNyTmN5Rzh2TDFVV0Z5a2Z6ei9nYmJ2UGlTRHdTQ2pVVElZakRJYURES2FERExLS0lQUklLUEJLSU5CTWhvTkZmM0dpaVBIVEVhanpHNG1tYzFtdWJ1WjVlWm1rcHZKVFc0blg3dTdtVS8ybVU2MnVjbmRiSmJaYkpLN2g3czhQZHprNWVrcEx3ODNlWHA2eU12TFhWNGVIdkwwZEplbngrL1haclBKNmE1UUFBQUFBQUFBQUlBL0Z1RVNBRUNkdEhIMWFwMUlUdGJnRVNPVWN2eTR2ZDNQMzE5Ky9oVzdLL3kyZUxFa3FYTzNibFVlT1ZPVmdVTXIza2crUFZ3eTg2dXZxcjNIV2Y4dDk5eWpMajE2S0tSQkE1MDRmbHdMNTh4UnYwR0RGQlZkOFlaenIvNzlKVW12bmNPdUtwSlVQemhZa3JSaXdRSWx4c2RyNE5DaHlzN010SWRMVGpFWURKcjUxVmR5YzNQVDBOdHVxL1RtN0o3dDI3WGc1NS8xNEJOUHlHZzBPdlNaekdiN2NUOW4rbm5hTkcxZHYxN2pUOXZkNVZMVG9VMk0zbnZsNFl1K3pzQmJIOWRqZjN2d2d1K3ZIeHF1Y211NUpDa3pMVVhsSjhORm5sN2Vhbi9WMVNvdUxOQ2RmMzlXRFp1MHFIYWU2T2F0OWZkL1RxalVubnI4bU5LU0V5KzR2dXBZeTh0cmJhNlZ2ODZVSkFXSFJTaThZUk5GTkdxcXJsZGZaKzkvLzZWSEpVbStBWUVhY2Q5anRiYnVLZk5uZmlsUGIyODkvUHg3YXR3aVZsSkZvR1BhLzk3UmtYMDc5Zk5YbjZoWjYvWUtpMmdrU2JKYXJab3k4V1VkMmI5VFhqNitHbjczdzJwN1pXK1p6VzZ5Mld3NnVIdXJabncrVVpscEtmcDh3dk42OHZWSkRtR1pVMWJNbjZtSVJrMDE2cUZ4OHZVUFZFRmVqa1AvY3hPbVNQcDlCNU1iUjQxVmgyNTlhdjM1YlRhYmJEYWJyRlpKc3RiNi9EVmxNaG5sNmVFdWIwOVBlWG02eTl2SFM3NCtYdkx6OVphdnQ1ZjhmTHprNCtNbFh4OVArZnA0Vi9UNWVNdkgxMHQrM2hWajNkejRjZ2NBQUFBQUFBQUFhZ1BmYlFVQTFFbFIwZEZxMkxpeGVnMFlvQisrL0xMS01idTNiNWV2djc4eU16S1VtWkhoZEM0UER3ODFhdHJVYWY5ckgzNVlaZnZieno4djM0QUFqWDNxcVNyN2pTYVRwSW9qYWI3OTlGTkZSRVdwLytEQlR0YzVWMlozZDBWR1I2dnZYLzZpbjc3NXBsSi9Wa2FHTnE1ZXJUWWRPMWI1cVg4M2QzY2xKeWJxdDhXTGRlMk5OOXJiYng4OVdzRmhZVnF6YkZtVjY2YWRPQ0ZKVHZzYlJFYmE1N2pjZVhsNHFyQ29VUDUrZmhkMC8rZ25YckcvSHYvMGFJY2dTSjlCdHlnbDhhaldMdmxGYTg5eHZwQUdrZW83NURiN2RXaEV3L002T3VXcHU2NlZwN2VQWHAzMDB6bmZVeE1acWNsYVBuZTYxaTZkSzZQUnFPSDNQRkxwOTJyRkxpQjc3ZGNGZVRrT3gralVockt5RXYzajJROFZVRC9ZM2hZVUdxSDduL2kzM3Z5Lys1U2ZtNjNWQzMvVzhIc2ZrU1J0WGJ0TVIvYnZsTkZvMUFOUHZhYm81cTN0OXhrTUJzWEVkdEtZWjkvVU84K05VV1phaXRZdG5hdHJCdDFjYWQyUzRpTGQ4K2dMOHZLcDJKV210cCtyT2tXRlJmS3VJdkJ5S1NvdnQ2cWdzRmdGaGNVWFBJZUh1NXNDL0gwVTRPK25RSDlmQmZyN0tERFFWLzUrSjEvNyt5clEzMDhCQVQ0S0RQQ1ZqN2VYak95V0FnQUFBQUFBQUFDVkVDNEJBTlJKVWRIUnVtdnMyRW83YjV5dUlDOVBrdlRaeEluVnpoVVdFYUVuWG56UmFiL1p6YTFTVzFKOHZMS3pzbFJVVktSdEd6ZXF5OG1qZU01VVhsNnViei83VENlU2t6Vm8rSEJ0V3IxYUJmbjVLc2pQVjc5Qmc3Ums3bHo5dG1SSnRmV2RjbXJIa0k1WFhxbVdzYkV5blF5dm5HbmRpaFd5Mld6cTJhOWZsZjNOVzdWU1pIUzAxaXhmcm11dXUwNGVucDRWODE1MWxTVHB3emZlcUxhT242ZE5xN0w5cXF1djF2Q1JJOC9wV2VvNmIyOFBGUllWWFhDNDVHdzJyVnAwWHVNYnQ0aDFDSmRVWlcvY1JnWFVEMVpZWkhTMWYyNHVocCsvL2tTL3pwZ2l5YWFpd253VjVsZjgyZlQwOXRHdER6eWhGbTA3VjdwbjRVOWZ5bUF3eUdhenFTQXZSK09mSHEycnJ4K2hBVGZlV1d0MWRlazEwQ0ZZY29xbnQ0ODY5ZWlubGZOLzFNRTkyK3p0Vzljc2xTUzE3dEROSVZoeXVxRFFDTFhyMmt1YlZ5L1J6czFycWd5WGRManFHbnV3NUk5V1dGUWtieThQdmZmS3c3SkpzbGx0c3Rwc3NscXRzbG10c3RyYnJQYSswOGRZclRhVmw1ZkxZclhLVW1aUldabEZwV1VXbFZrcVhwLzZVV3EvTHEvb3M1VExVbVpSU1VtcGlrcEtWVnhjcXFLU0VvZi9GaGVYcXFqNDVPdVNFcFZaYXI1TFRrbHBtVkxUczVXYW5uMzJ3WktNUnFNQy9IMFVWQzlBUWZYOEZWdy9RTUgxQXhSVTMxL0I5UU1WWE45ZlFmVURGT2p2KzRmL09RSUFBQUFBQUFBQVZ5SmNBZ0Nvc3dJQ0E2dnRmN3lhd0loc052MHlZNFlPN05talZtM2JudGU2NWVYbG12Mzk5eklZREFvSkM5T01xVk8xT3k1T3cwZU5rdThaWVlPUzRtTHQzYkZETnB0TmMyZk9sTWxzbHArL3Yvd0RBdVRoNFdFZmQrUHR0enRkYjhlV0xRNUgzM2o3K01qYng2ZktzV1ZsWmRxNGVyWENvNkxVSkNiRzZaelhYSHV0dnYzMFU2MWJ1VkxYWEh0dHBmNnFnaUxUSms5MmVpek9NMlBHT0YzcmN1VGo3YVc4dkh3MU9NZmpsczdYTzE4dDFOeHBuMm5aM09sNjZQbDMxYVJGbXlySHJWNDhXejlOL1ZETlc3ZXZkajZyMWFvdjNudFJWbXU1WHYzZnJDcVBhcm1ZOG5LeUpHVkpranc4dlJUVkpFYXQyMStwSGdPR3lpK2dmcVh4Ui9idDFONjRqV3AvMVRXS1c3OUNIcDdlQ2d3SzBmd2ZwcWk0c0VCRDd2aHJyZFFWR2QzTWFWK0RxQ2FTcE95TU5IdGI0dEVEa3FUbXJkdFZPMitqWnEyMGVmVVNuVGdlWDJWL1JIVHo4eTIxMXVUbTVjbkh4MHNHZzBFR1NUSVpWQkZUcXpxczVrb1dpMVhGSlNVcUtpbFJVVkdKQ2dxS2xWOVlxUHo4SXVVWEZpbS9zRmdGK1lVVnJ3dUtsRjlRckx5Q0loVVVGQ20vb0ZENUJVVXFLUzA3cnpXdFZxdXlzdk9VbFoybmcwZWNqek1halFvSzlGZjkrcWNDS1A0S0RhNnZzSkQ2Q2crdHA5Q1ErcXBmejU5ZFVBQUFBQUJjOXF4V3EzS3lzdVRyNXljM2QvY3ErdzBHUTVXNzY1NXRYbXQ1ZVpVZitqcWx1S2hJSnBPcHluVUJBRUR0STF3Q0FMZ3MyV3cyRmVUbXFsbXJWbFgyL2ZqTk56cXdaNDk2OXV1blFjT0huL084Rm90RjMwK2VyS09IRHFsWC8vNGFmUFBOV2pKM3JwYk1uYXVqaHc3cDFudnZWYXMydndjQnZIMTg5TmZISDVlM2o0LzhBd1BsN2VOVDVSZlRQZnIyZGJwbVJscWFRN2lrT3V0WHJsUkJmcjRHalJoUjdiaTJuVHFwWGxDUVZpOVpvbDc5K3p2ZEJRVlZpd3dQVm1MU2NjVTBjMzZjVWsxZDFYZVFscytib1lVL2ZxMHh6NzVacWIra3VFaExmdjVXSHA1ZXV2cjY2bis5VTQ4bnFMemNvc0NnMEQ4OFdDSkpveDRhcHc3ZCtwelRXR3Q1dVg2YytvRU1Cb1A2RGIxTmNldFh5T3ptcGdlZWVrMy9mZU5wTFo4M1F6YWJWVVB2ckhtZ3ljM2R3Mm1mMFdTMDEzTktVVUcrSk1uN0xNZlllSHBYN0VwU1VsUlVkYitYOTNuVldac1NrNDRyTXJ6eWJpMlhJclBaS0YremwzeDlMdnozYkVscG1YSnlDNVNUbTZmczNIeGw1eFlvT3p2LzVIWEJ5Ylk4NWVRV0tEc25YL2tGVmYrYW5jbHF0U290TTF0cG1kbmE1MlNNbTltazBKQjZhaEJTRVRvSkM2MnZCcUgxMVNDNDRuVncvUUNaVE94K0FnQUFBT0RjZkQxcGtvcUxpdlRBUC83aDZsSWM1T1hrNk0xeDR6UnF6QmkxN2RUSm9jOVNWcVovUHZ5d2hvMGNxVzVYWDIxdmYyYk1HQTI5OVZiMTZ0L2Y2YndMWnMzUzhnVUxxdnlRMHltdlB2MjAyblRzcU50SGo2NzVnd0FBZ0xNaVhBSUF1Q3d0bno5ZjgyZk5VcE9ZR0EyKytXWTFiTnhZVWtXd1pPWlhYMm5qNnRYcTBiZXZicml0K3FORVRwZHcrTEJtZnYyMVVwS1NGTnVoZ3diZmZMT01ScU1HRGgycXBqRXgrdmF6ei9URkJ4K29WLy8rK3N2dzRUS2JLLzZhYmRheTVjVjR4RW9zRm90V0xseW9nTUJBK3hFM3poaU5SblcvNWhyTisvRkh4VzNjcUU3ZHV2MGhOVjR1R2tXRUtpRXg2YUt1RVJ3V29VNDkrbXZ6NnNYYXNtYXBPdlZ3UE9abzlyZVRsSnVkcWFGM1BDaHYzK3FQNXptOGI0Y2tLYXF4OHgwemlnc0w5TlJkbFhleE9kMkxIMDZyY3FlUjJyUnM3blFsSHp1aWpqMzZLZkswSFQ0OFBMMzB3Rk92Nm9OWC9xSDgzR3paYkxZYXIxWGRISG5abVpJa245T0NKTzZlbmlvcXlGZHhZWDYxOHhZWEZVaVMwNk52enZmVFdyVXBJVEZKalNJdXpvNDdseUlQZHplRkJnY3FOTGo2bmE1T3NWaXN5czdOVTFaMnJ0SXpjNVdlbWFQTXJJci9wbWRtS3owelZ4bFpPY3JPeVQvcjc4RXlTN21Ta3RPVmxKeGVaYi9KWkZSNFdKQWlHNFFvS2lKRVVlRWhpZ3dQVm1TREVEVUlyYyt4T3dBQUFNQ2ZURmxwcWZidDJxVTJIVHRXMmI5bnh3NVp5c3BrdFZvdjZhOFhDZ3NLbEpTUUlPbjNEMnlrcGFUb3dKNDlEdVBTVHB4d2FHdmVxdFg1ZjcxY0M5OGJBQUFBNTQ1d0NRRGdzdFI3NEVBWmpFWXRtemRQSDczNXBqcGVkWld1ditrbUxadzlXNXZXckZIM1BuMmNIa1dUazVYbGNKMlVrS0NGczJkcjc0NGRNaHFONmo5NHNBWU1HZUx3aFh5elZxMzAyTC8rcFcvKzl6Lzl0bVNKU2t0S05PS3V1eHptS1MwcFVXSjh2QktPSEZIOHlaMVBhdE9XdFd1Vms1MnRRU05Hbk5OT0pGMTc5ZEtpT1hPMGZmUG1Hb1ZMU29xTEpVbC9wc01mR2thRmFkUDJZeGQ5bmIvY2NwOTJiVm1qbVYvOFI1R05teXNzb3BFa2FjT0tCVnEvYko0aUd6ZFg3K3VHblhXZW5adFdTNUthdFhKK25JdkJZRkJ3ZzhocTV6RWFMKzRPTndtSDltckJqMS9LdzlOTGcyKzl2MUsvajErQS9qN3VIZmtHMUt1VmdFWlcrZ21uZllmM1ZnUnlJaHYvZm5ST2VNTW1PcngzaHc3djNhR2VBMjkwZW0vQ3diMlNwSVpOV3RTNHh0cVdjQ3hSWGRvMWRIVVpseXl6MlhqeW1Kc0F4VlN6TVpIRllsVldUcTR5TW5PVW5wbWp0SXdjcGFabEtTVTlVeWZTTW5VaU5VdVoyYm5WcmxWZWJsWGk4VFFsSGsvVCtpMlY2NGdJRFZaRWVMQ2lJa0lWR1I2aWh1RWhhaFFWcHVENkFTNE5LQUVBQUFDb2ZXV2xwWHI1eVNkVlZscnFkS2VPSG4zNnlHS3hYTkxCRWtsS1RVN1dqQ2xUSE5vMnIxMnJIWnMzTzdSdDI3QkJlK0xpN05mUHZ2SEcrUitkUTdnRUFJQS9GT0VTQU1CbHlXdzJxODkxMTZsejkrNmFOM09tdHF4YnAyMGJOc2hxdGFyYjFWZnJwanZ1cVBLKzQ4ZU9hY3FISDhwZ01HamJoZzJLN2RCQkRaczBVVVpxcXRwMTZhS0JRNFlvTkR5OHludjlBd1AxNEpOUGFzSFBQNnZueVdOdTRnOGQwcnFWSzVXVWtLRFU1R1RaYkRhWlRDWTFpSXFTaDRmekl6a3VSTWVUQVpGMlhiczZ0RnV0VmttVnd4L2VQajRhODlSVGltelU2THpYT2hWS2NmZndVRjVPanFTSzUvK3p1S0pGWTMweGJXR3R6MnV6MmJSODduUmQwYW03d2lJYUtUQW9STVB1ZVVUZi9YZThQbjFybk1hT2UxdnhCL2ZvaHk4bXlzdkhWM2MvOHJ5TVp3a1NwWjg0cmdPN3RrcVNDZ3Z5bkk3ejhQTFdNMjlOcnRYbk9WOXJGcytSdGJ4Y2cwYmRyOENna0NySCtOY0xxclgxTnF5WXI5N1hEYXQwUEU1Uy9FSHQyN0ZKa3RUK3FtdnM3UjJ1NnFQRGUzZG94K2JWU2pwNlVKRlY3QVNUbVphaTdSdFhTWkk2OXhwUW8vcE1KclBLeXkwcUtpeW8wVHluMjc1cnQrNjUrZXF6RDBTMXpHYWpRb0lDRlJMay9QOTdwYVZsU2szUDFvbjBySk9CazB5ZFNNdFNTbHBGQUNVMVBkdisvK2N6V1N4V0pSeFBWY0x4VkduemJvYytIeTlQUlRkc29NWU53eFRkTUZ6UlVXR0tidGhBb2NIMVpDUjBBZ0FBQU5SSk5wdE5aYVdsMVk0WmZQUE5mMUExTmRPNGVYT05HejllMHUvSDRsdy9iRmlsWTNFR0RoMTYzaCs4T25NSEZHdDV1ZEpPbk5DYVpjc3FqYTN1Q0dvQUFIQmhDSmNBQUM1cmZ2Nyt1dTIrKzNSbHIxNmErZlhYU2t0SjBaR0RCM1hrd0FFMWlZbHhHSHYwMENGTmZ2OTlTZEtZSjUvVXd0bXpOZVdqanhUVHVyVjY5ZSt2MFBCd1dhMVduVWhPZGdocTJHdzIrdzlyZWJuYWRPeW9ySXdNRmVSWEhKMnhPeTVPVFdKaTFMbDdkelZ1MWt5UmpScko3T1ltU2RxNllZT2tpaStxYThyTnpVMVg5dTR0U2NwTVQ1ZTNqNC9jM055MDYrU25RRHk4dkNyZGMrcTRvUE1WSGhXbFEvdjJ5V2F6cVg1d3NLNW8zMTQ5YTNrbmxrdFpWSGlJckpZeUpSMVBWbVJFMVdHajg1Vis0cmkrLzk4N09ySi9weG8yYlduZnBhUnp6LzVLU1R5cVpiOThyLys4K0xDS0N2TGw3dUdwMFkrL29xRFFzNis5NktldjdjZDNMSjN6dldKaU82bHBxN2ExVW5OdDZ6SGdCaFhrNTZwSC82Ri95SG9acWNuNmZNTHp1dVgreCswL2x3ZDJiZFcwU1cvTGFyVXF2R0ZUZGVqV3h6Nyt5ajdYYTkyeXVUcWVjRmovZStzNURidjdJYlh0MGtzbXMxazJtMDJIOXNScHh1Y1RWVlphb3VaWGRIQUlwbHlJK2lFTmxKYVNxTTIvTFZLbkh2M2s0ZW1sL054cytmcGZXSkFyTWVtNGJGYUxJc09EYTFRWHpvMjd1MXZGY1RjUlZRZWx5aXpsU2tuTjBQR1U5SW9kVEpMVEtvN1JTVWxUeW9rTXA1L0FLeWdxMXU3OVI3VjcvMUdIZGs5UEQwVkhoYXB4VkxnYU5ReFRrNGJoYXQ0a2twMU9BQUFBQUZ3VXp6LzZxRXBMU3V6WFg1KzI0NHA5OXhXRFFlNGVIcFYyMksycTdaVEQrL2RMa3JJek14MnVwWXJ2ZC8wOGJackQrTVNqUjVWNDlHaWxlUWlYQUFCUSt3aVhBQUQrRkpyRXhPang1NS9YMGw5LzFiSmZmOVdrQ1JOMDIzMzNxZU5WVjluSHVMdTd5Mkt4YVBRamo2aEpUSXdlZU93eExWK3dRR3VYTDY5MEx1eTV1UGFHRzlSLzhHQzkrTzY3WjkyeWROaklrVTc3dG0vZXJFTjc5NTdYMnArKzk1NHkwOVB0MXdhRFFhM2JubHVnd05uMnE2ZHIwN0dqMHpPQS93d01Cb002dFd1aHpkdTIxemhjVWxSUUVVS2FNRzZNeWtwTDFMcjlsUXFMakhZWTA2eDFPLzIyY0pZSzh5dDJIbW5adG91aW1zUlVtdXRNQjNadDBaWTFTeVJKdHovNGYvcHg2Z2Y2Zk1LL2RNZmZubEdiemoxcVZQY2JUOTZyMHBJaWgydEplbTdDbEF1ZXMxR3pscnJyNFgrZTl4dmg0NThlZlVIclhUUG9acTFkOG92ZWVQSWVCZFFMVm1scHNmM1hJekFvUlBjODlvSk1wdC8vdVd3MnUybjBFLy9XNUhlZjEvR0V3L3I2bzlmbDV1NGhYLzlBRmVibnFxUzQ0dWVqK1JYdGRjK2pMOVQ0RGYzdS9ZZG85amYvMWRFRHUvWGkzMitScjMrQWNyTXo5ZGFVWHk5b3ZpMXgyOVdwWFF1Q0JwY0lON05KRFNOQzFUQWlWRmQxY3V3N0ZUeEpTazVYNHZGVUphV2tLeUh4aEJLU1RpZzlNNmZLK1lxTFM3VHY0REh0TytoNFpKZS9uNCthTjQ1VVROTW9OVzhTcWVaTm90UXdJbFFtMDZXOWxUWUFBQUR3WjNIbUI0NU92ejc5ZXpTbjJ2LzkvdnR5UDIwMzNOUGJ0NnhmcjFXTEZpa3pQVjNCWVdHNjdzWWIxYVpqUjFuS3lyUnd6aHh0WGI5ZUJYbDVDZ29OVmQvcnIzZDZUSEpxY3JJV3o1MnJnM3YzcXFTb1NQV0NnOVdwV3pkZE0zQ2dUT2FLcjVOdnZ2dHVXY3ZMdFd2Yk51M1lza1U5Ky9XemY0Z3BNVDVlSDd6K3VuMitINzc4VWo5OCthWERHck8rKzA2enZ2dXUwbk5PbWpEQllkeXBhNlBScURjKytVUmRlbFI4UDhObXMrblp2LzFOWFh2MjFNMTMzKzB3NzlybHk2dDhMZ0FBVURPRVN3QUFkVjUwczJaT2p4WTRuY2xzMXNDaFE5V21ZMGV0WExSSWJUczV2cHNYMGJDaEhuNzJXVVUwYkdnZjMzL3dZUFViTkVqcHFhbkt6c3hVV1dtcHlzdkw3VHVWU0pKc05zbGdxTmpOeEdDUTRlU1BwaTFhU0ZLMXdaSUdrWkc2b24xN2g2MUJ6MlEybStYdDdWMWxuMzlBZ0VMQ3dpcTE5K2piVjhtSmliTFpiSEwzOEZCc2h3NlZkbXBCelhUdkVxdGZsdnltR3daZGQ4Rno3SW5ib1B6Y2JFa1Z3WVVSOXoycUxyMEcydnNQN05xcXBYTysxNEZkV3lSSnJkcDNWY0toZmRxK2NaVVNEdTlWMzhHM3F1dlYxOG5kdzdQUzNCbXB4L1hOeDIvS1pyT3AvVlhYcUV2dmdmTDFEOVNVLzd5c0tSTmZVc3UyWGRTdDN5QTFhOVh1Z21yUFNEMWU3ZldGcXVwWnppWXRPZkdDMW9wcUhLTkhYM3Bmdjg3NFFnZDNiNU9sckV3aDRWRnEyNldYK2c2NVZWN2V2cFh1Q1F3SzBhTXZmNkFOSytZcmJ0MEtKU2NlVVU1V3VyeDkvTlNrUlJ0MTd0bGZIYnIzclpVQVIrL3Joa21TMWk3OVJabXBLU3JJeTFXanBpMHZlTDVsSzFmcmhvR2RhMXdYTHI3VGd5ZnFmSVZEWDM1QmtSSVNVM1RrV0lyaUUxTjBOT0dFNGhPVGxacWVYZVZjdVhrRjJySmp2N2JzK1AzVGZ1N3VibXJTcUlGaW1qUlVzeWFSaW1rY3BXWk5JdVRwNFg1Um53c0FBQUJBWlMxaVkyV3pXdTBmYkdvUkczdEI4eXo3OVZmOXRuU3BvcUtqVlZaV3B0VGtaSDA5YVpMdWYrd3hyVnEwU0lmMjcxZWpKazFrTnB1Vm1weXM3Ny80UWw3ZTNtcmR6dkg3QXZ0Mzc5YVhIMytzc3JJeWhZV0hLeXc4WElueDhWb3dhNWJpRHg3VXZROC9MSVBCb1BaZHVraVNOcTFaSTZuaWcxMm52dGVXR0I4dlNScHgxMTFxMHJ6eWtiS25yRisxU3FzV0wzWm9lMlRjT0VuU21tWEx0SG50V3Z2MW1WOWxuL3ErM0tuZGdRRUF3TVZIdUFRQVVPZGQxYnUzcmpwNUhNeTVDSStLMG0zMzNWZGwzNmxneWVrTUJvTkN3c0txREhIVVZOZWVQZFcxWjg5cXgzVHAwY1ArcVl3elhYdmpqYnIyLzltNzc3aXF5LzZQNDY5ekdDS0lFNVNsZ2dpQ2lpbHV6Wlc1TWtzdFRjdEs2eTUvWlh0cDIrN0tNclZ4ZTF0eFd6WXNTODF5NTliY2UrTUFCOHBTaHVKZ252WDdBejFKb09JOGdPL240OUZEenZXOXZ0ZjFQdGhEOFp6UCtWejMzbHRvdk4yZGQxNlhmQmNhOE5oakRIanM2anBFbEVXdG16VmczTmRUU1VzL2dWZTFxbGUxaHJPelMzNGhVbGdqSHZ5LzRWU3E2c1hwakJOc1c3dU1UYXNXY1N3aERnQ2ZnRUR1SHZnRVlZMmFjK2JVU1diK09JRWRHMWZ5eDQ4VCtIUDZkelNJYkVQRFptMElxaGRCQmM5S0hFODZ5amRqM3VUczZRdzhLMVdoejZQUEFQbkZLY1BlR3NmVWllUFl2MnN6KzNkdHRtZkp6YzdpbzVjSFkzUXlZalQrM1pyV2FyVmd0Vml4V0V5WTgvTG8wTE1mblhyMloremtSWmQ5ZnNXWmN6MWNhcDlYSHU1NnlYdHIrTmRtOEFzanIyZy9aMmNYMm5UdWRjWEg5MXpwOThOZ01OQytlMS9hZCs5N1JmY1ZKVFU5bmRpREIyajkraU9Ybnl3bFdnV1A4dFN2RjBUOWVrRUZ4ak96YzRoUE9FNWN3akhpamg3ajBKRmtEaHlPNStTcHM0WFd5TXN6RmVweVlqUWFDYXJsUzNoSWJjSkNhaEZXdHhhQk5YM1Y0VVJFUkVSRTVBWjcvTnp4TW04Lzk1ejk4ZFhZdG5Fakw3LzNIcFdyVk1GcXRmSlRWQlRSMjdjelplSkVBRjU0NnkyOGZYeXcyV3o4T21rUzJ6ZHVaTldTSlFXS1MwNW5aREJsNGtRc0Znc1BQdkdFdllBazgreFpKbjcyR2Z0MjcyYjd4bzMyVHNCWm1aa2NqbzBGNE96cDA2U25wRkN0ZW5YN2VtNXVicmhYS1B6QmpmTXU3TUJ5WGtEdC9HNnVuaFVyRm5qOFQyYVRDY2cvSmxwRVJFUnVEaFdYaUlpSWlGd0ZWMWNYT3JacHpLSmxLM2l3MzlXOStSL1NvQWxEUjR3bU9QdzJFZzdIOFAwWDc1RndPTWIrNlp2YWRjTnAzK00rR2pWdlorK0U0Vm1wQ2c4Lyt4YnREK3hsOGN5ZjJMOXpNMXZXTEdITG1pV1VjeXZQcXg5UEpDMDVnWXowRkp4ZFhCbjh3a2dxZUZheTcxbXpUajFlSGhYRjN1MGIyTFY1RFlseHNadzVkWks4M0J3eVRxUmdNWnN2bVRtMFFlUWxyMHZKdEdqcENqcTBib3lMaTM3OEw2czh5cnNSRmxLYnNKQ0NMN3lleURqTmdjT0pISWhMNU9EaFJBNGNUaVErS2VYdjdsdm5XSzFXRHNZbGNqQXVrYm1MOHo5NVdNN1ZoZERnbXZrRkozVnJFUlpTRzUvcVZYVzBrb2lJaUloSUNYVG4zWGRUdVVvVklMOTR2SFBQbmtSdjMwNVdaaWIzRGhpQXQ0OFBrUDlCaGc1ZHU3Sjk0MGJpNCtJS3JMRjYyVEt5czdMbzJLMmJ2YkFFd0tOQ0JYcjA2Y09rOGVQWnVuNjl2YmhreDZaTkdJMUdMQllMaStmT1plWGl4UXdiTWNKKzM4L25DbHR1aE56Y1hBREt1VjE1QjFRUkVSRzVPbnAxV1VSRVJPUXEzZDJsRGUrTStZRUgrdDZMazVQVDVXOG9RdDM2alFId3F4Mk14V0ttUXNVcTNOYXlQYzNiZDhXLzlzVmJ4OWF1Rzg2L1h2bVExR01KYkZxNWlKMGJWOUx0dmtlcFhLMDZsYXRWcCtlQWZ4RVFHRUx0dXVHRjdqVVlETlJ2MG9yNlRZbytXOWxtczJHMVd1eHZQaHM0ZDl5VDBWaWkzbFFPaldqSzJWTkZId1Z5WG9QSU5sU29WUGttSlNxWnpCWUxmOHlaeC91dkRYWjBGSEdBcXBVcjBxSkpSVm8wK2Z2UGdweWNYQTRmUFpaZmNCS1h3TDREOFJ5S1M4Umt0aFM0TnpmUHhLNjloOWkxOTVCOXJKS25CdzNDZ29pb1g0ZEdZWFVJQ2E2RmkvUFYvZmtuSWlJaUlpTFhUOTN3Z3YvK3IrSHJhLy82bjBmZm5DODB5Y3ZOeFd3MjQreWMvMWJSdmwyN0FJcnNzbnUrZzBoaS9OOGRFTmV2WEVsSS9mcnMyYkdEemoxN3NuVHVYSDZLaXFKSDMvd1A0VHoweEJNRWg0VmROUE9hWmN0WU9tOWVzWjZmMld6R2F2bjczeXdaSjA0QStjVWxlZWNLVFFEN25QTmpSWFZIRVJFUmthdWo0aElSRVJHUnF4UWFYSk5hZmw0c1dMS2NudDJ1N1NnaUp5ZG5ubnBqREc3bFBhNm9nTVBiSjRDNytqL0dYZjBMSGxuVThhNStWNTNGWUREZzVGUXlma3k4ZStBVGVGU29XT1MxZm8rOWNObjdoN3c0OGpvbktuMFdMbGxHWUlBM29jR0ZqLzJTVzVPYld6bkNRMnNUSHZwM2x4T1R5Y3loSTBuc1BYQ1VmYkZIMkJkN2xLT0p4d3QxT0RsMUpwTzFtM2F6ZHROdUlMK0xVM2hJYlJxRjF5R2lmaDNxMXd2Q283dytPU2dpSWlJaWNyTzV1N3NYZU94OHdYRXhIdjg0bXViQ28yU3NGZ3VjS3k0NWtab0t3SmgzM3Jub1B0bVptUURFUkVkekxER1JqdDI2c1dmSERpcFdxc1E5QXdhd1p1bFNjckt6QWNqSnlTSHJiT0dqT3MrN3NDamtjcVo5OXgwN05tOHVORDUzK25UbVRwOWVhUHo4TVVPam82S0t2WWVJaUloY1dzbDQxMEJFUkVTa2xIcTRYMWMrK1hJNlBicmNnZEZvdkthMXlydGYvQnppVzlXMUZNbEkvbEVuUDArYndmQ24renM2aXBSd0xpN08xS3RiaTNwMWEwSDMyd0hJek1vaDVtQThlMk9Qc08vQUVmYkZIQ1gxUk1GdVFYbDVKblpFSDJCSDlBRUFqQVlEZFFMOWFWUy9EaEhod1RSdVdKZktGZlZubTRpSWlJaElhWEMrdUx4dVdCakdsTHVnTndBQUlBQkpSRUZVUzNSb3RkbHNMSncxaTZwZVhnU0ZodHJIR3pkdlRrUmtKTWtKQ1FETW1EejV1bVZyMmI1OWdlNHNXOWF0SSs3QUFZeEdJL2NPR0hESnZDSWlJbko5cUxoRVJFUkU1QnBFaE5mQnYwWmxwcytjelFOOWV6czZqa2dCMC8rWWpYK055alFNRDNKMEZDbUZQTnpkYUJJUlFwT0lFUHRZU2xvR3UvY2RzaCtYYytoSVVvSHVKbGFialFPSEV6aHdPSUhmNTYwRUlEalFuOGhHSVRScEdFcWpCc0hxYkNJaUlpSWlVa0o1VnFyRXlmUjA3bi9rRWFwVXEzYlJlV2ZQbkNIeDZGRjY5ZS9QUDN1dk9qazVVYzNibTBlZWVvcmF3Y0ZVOFBRRVlOMktGY3llT3BWUlgzNXA3OWlhbHBMQzhhU2tZbVdyR1JoSVlOMjZPRGs1WVRhYldUUnJGcFVxVitaVVJnWk96czVGSHVVaklpSWkxNWVLUzBSRXhLRittTHJBMFJGRXJ0bXpqOS9Ic05jL3AzT0g5bmhWcStyb09ISVpZeWN2Y25TRW15SXRQWjJmcGs1bndzY3ZPanFLbENIVnZTcHp4KzJSM0hGN0pBQm5NN1BaRXhQSDdyMkgyTG4zRUh0amo1Q1haeXB3ejhHNFJBN0dKVEo5OWdxTVJpTmhkV3ZSdEZFb1RTSkNhVkF2RUZkWGw2SzJFaEVSRVJHNVpWeDRQSzdGWXNISlFWMDRhZ2NIY3pJOW5iMDdkOUttVTZlTHpxdmc2VW16Tm0xbzBhNWRvV052VHFhbll6YVpxTzdqUTNabXB2MFluZVRFUk1wN2VKQjIvSGlCK2RWOWZFZzlkZ3h2SDU4aTkvcnpqejg0SEJORGZGd2NMNzd6RHRWOWZWbXpiQmxuVHAvbWdTRkRXTGRpQlF0bnpxUkI0OGE0ZTNoYzQzZEFSRVJFTGtYRkpTSWk0bERmVC8zVDBSRkVycG0vcnhlOXU3Zmxzd2xmOCtFN2J6ZzZqZ2dBbjAySW9rK1AyL0gzdWZpbnpVU3VWUVdQOHJSb0VrNkxKdm50cVUxbUM3R0g0dG14NXlEYmQ4V3ljODlCY25MejdQT3RWaXQ3WXVMWUV4UEg1TjhXNGVMaVRNT3dJRnBFaHRPcVNYMXExL1FwOE1LNmlJaUlpTWl0d01YVkZkZHk1Y2pMemVWUVRBd2g0ZUZZcmRaclBuNzNTclh1MkpFZG16YXhZT1pNcW5sN1U2OWhRL3UxM0p3YzFxOWNTY01tVGFqbTdVM2ZRWU9LekRkbDRrU09IajU4MFQzR3Z2dHVrZU9qbzZMSXljNW04OXExN0krTzVsQk1EQUFyRml5Z2NwVXFOR3ZUQm5jUEQ1SVRFbGc4ZXpaZU5XclF1RVVMcW5wNThmWFlzVXlkTklsSGh3Mjc2ZDh6RVJHUlc0bUtTMFJFeEtHVy8vNkZveU5JR2RHcDcvTTBibERYWWZzL2RGOFhocjMrT1gvTW5VK2Z1Kzl5V0E0UmdEL216T1BZc1VUZWZyNmZvNlBJTGNiRjJZbjZvWUhVRHcxa1lPL09tTXdXOXNjZVpldnVHTGJ1akdIUC9zT1l6QmI3ZkpQSnpMWmRzV3piRlV2VUQ3T3A3bFdaRmszcTB5SXlqTWhHOVhTRWpvaUlpSWpjTWhvMmFjTFc5ZXY1ZnNJRWFnVUZjVEk5blJHalJ0M1VESUhCd1hUdTJaTWxjK2N5YWZ4NHFucDVVZFhMaTV6c2JJNGxKbUkybXdtUGlBQzRhQkhIc0JFakNvMHRtaldMcGZQblV5c29pTXpNVEo1KzlWVXFWS3hZYUo3VmFtWHU5T2tZalVZQ1EwSUlqNGlnWG9NR1ZQZjFCZks3b253L1lRSm1zNW43emhXM0JOYXRTN3N1WFZpNWFCRlRKazVrd0dPUDRleWk3b2dpSWlJM2dvcExSRVJFUks0REZ4ZG4zbjFsQ00rTytJeUc0V0dFQk5keGRDUzVSY1VlUE1UM2s2Y3cvdU1YY1hIUmovdmlXQzdPVGpRTUQ2SmhlQkNQOU90R1RtNGUwZnZqMkxaelAxdDN4N0kvOWloV204MCtQeVV0ZzdtTDF6SjM4VnFjbkl4RWhBWFRvbWs0clNMckU2aXVKaUlpSWlKU2h0M3p3QU5ZclZiMjdkckYwY09IOGZIemMwaU9McjE2NFZlekptdVdMU1B4NkZFeVRwekF3OU9Uc0lnSVdyWnJaeS8wS0E2cjFjcVN1WE5aT244K2thMWEwZmVoaC9ocTdGaSsvT1FUQmcwZGlsL05tZ1htdTN0NDhQanp6MU16S0FnM3Q0S0Y1a254OFh6LzMvOXlLaU9ESG4zN1VpYzAxSDZ0UjU4K25FaE5aZGZXcmFTbnB0Si84R0I4QXdLdTdSc2hJaUlpaFJqTW1ZZHNsNThtSWlJaVVySjE2dnM4Z3gvb3dhTVBkSGRvanBYcmR2RGxEM1A0OHROUDhQYlNjU1J5YzZXbXBmUFVpNjh5YlBBOXRHOTltNlBqaUZ4V1psWU9XM2JzWitPMnZXemN1cGZVRXhrWG5WdmRxekp0bWtkd2U4dEczRmEvTHM3T2FuY3RJaUlpSXVKb3AwNmVaTlNJRVF3YU9wU0l5RWdBekNZVE83ZHNZZm1DQmFRa0o5TzRlWFA2RHg2TWs3TXptV2ZQTW1uOGVKS09IcVZGdTNhMDZkU0pHcGNvV0xIWmJLeGRzWUw1TTJaZ05wbm8yTDA3UGZyMEtUVFBhclV5WS9Ka05xOWRpOUZvSkxKVks5cDM2VUlOQnhYcGlJaUlsRVVxTGhFUkVaRXlvYVFVbHdCTW03MmNQNWR0WWNLNDBYaDZWbkIwSExsRm5EbHpscWRmSHM1ZGR6U2wvejJkSEIxSDVJclpiRGJpNG8reGZ1c2VObTdaeTY1OUI3RllyRVhPcmVCUm5sWk5HOUMyUlFRdElzTnhkeXQzazlPS2lJaUlpQWdVTEM3eHJsR0RSYk5uRTd0M0wzbTV1VlNxVW9YdXZYc1QyYXBWZ1h2TUpoTUxaczVremJKbFdLMVd2S3BYNTdrMzM2U2NXK0ZqTWRjdVg4NnNYMy9GYURSeWQ3OSt0TDNqamt2bTJiUm1EWE9uVGNOa01qSGsyV2NKQ1ErL3JzOVhSRVRrVnFZKzJTSWlJaUxYV2Y5N09uSGk1R2xlZnZOZHhuMzRuZ3BNNUlZN2MrWXNMNy81THEyYmhLcXdSRW90ZzhGQVVDMWZnbXI1TXJCM1o3SnljdGw2cnF2SitpMTdTRTMvdTZ2SjJjeHNscXpjekpLVm0zRnhkaUt5VVQzYXRvaWdiWXVHVksxYytPeDJFUkVSRVJHNThhcDZlWkVRRjBkZ2NEQ1JyVnJScUdsVG5Kd0x2dzNsN09MQzNmMzYwYko5ZTFZdFhvekJhQ3l5c0FTZ1RhZE9uRGwxaXJCR2phaGQ1L0pIRURkdjI1YndSbzFJaW85WFlZbUlpTWgxcHM0bElpSWlVaWFVcE00bEFGYWJqWWsvem1IZHRoZytIZlZ2SFpFak4weHFXam92dmZFT3JadUU4c1FqdlRBYURJNk9KSExkMld3MkRzWWxzbnJETGxadjNNWEJ1TVFpNXhrTUJocUdCWEhIN1pGMGFOMllLcFU5YjNKU0VSRVJFWkZibTgxbXc2Qi9sNHFJaUpSSktpNFJFUkdSTXFHa0ZaZWNOMjMyY21iTVc4MUhJOThpSlBqeW43QVJ1Ukt4QncveCtzZ1B1TDluTy9yZDA5SFJjVVJ1bXVUajZhemR0SnZWRzNleGM4OUJyTmJDeCtjWURRWnVhMWlYVG0wamFkLzZOaXA1ZWpnZ3FZaUlpSWlJaUlpSVNObWc0aElSRVJFcEUwcHFjUW5BeW5VNytDeHFHa01lZm9nK3ZYbzZPbzZVRWIvUG5zZjNQMDNoeGFIOWFOLzZOa2ZIRVhHWTAyY3pXYjlsRDZzMzdHVGoxcjNrNXBrS3pURWFqVFJ0Vkk5T3R6ZWhYY3RHVlBBbzc0Q2tJaUlpSWlJaUlpSWlwWmVLUzBSRVJLUk1LTW5GSlFDSnlXbThOKzU3Zkh6OGVYSFlVTHlxNlpnY3VUcHA2ZWw4TmlHS1k4Y1NlZmVWSWZqNzZQOGxrZk95cy9OWXYyVTN5OWRzWi8zV2FFd21jNkU1enM1R1dqZU5vUHNkTFdnWldSOG5KNk1Ea29xSWlJaUlpSWlJaUpRdUtpNFJFUkdSTXFHa0Y1Y0FtRXhtcHZ5K2hELytYTTJnQi9yUnI4ODlHSTE2VTFPS3gycTFNdjJQMmZ3MGRUcDlldHpPZzMzdnhNWEYyZEd4UkVxc3JKeGMxbTdjeGZJMTI5aTBiUzhtczZYUW5LcVZLOUt0WTNPNmQyNUpMZjhhRGtncElpSWlJaUlpSWlKU09xaTRSRVJFUk1xRTBsQmNjbDVpY2hyanY1MUI0dkVNSHVwL0g5M3V2QU5uSnlkSHg1SVN5bXl4c0hESk1uNmVOZ1AvR3BWNTlsLzNxMXVKeUJVNm01bk5tazI3V0w1Nkc1dTI3OE5xdFJhYVU3OWVFSGQxYmtuSHRrM3dLTy9tZ0pRaUlpSWlVbEpZYlRiMjdqOUNkTXhoc3JOekhSMUhIS0Ewdkw0a0lpSnlzNm00UkVSRVJNcUUwbFJjY3Q2dXZZZjQ2YmRGSEVsTW8vZmRkOUcxYzBlOGRWeU9uSk9hbnM2aXBTdjRZODQ4Z21wV1o5QjlYV2tZSHVUb1dDS2wzb21NMHl6K2F6Ti9MdDNBa1lSamhhNjdsWE9sUSt2RzlPamNra2IxZ3pFWURBNUlLU0lpSWlLT2NqQXVrVkZmL01TaEkwbU9qaUlPdFB6M0x4d2RRVVJFcE1SUmNZbUlpSWlVQ2FXeHVPUzhtSVB4ekYyOGpyL1diU2NrdUM2ZDJyY2w4clpHQlBqN09UcWEzR1FKaVVsczNiR1Q1U3ZYRUh2d0FCMWFOK2J1THEwSkRhN3A2R2dpWlk3TlptTnY3QkgrWExxQlphdTJrSlZUK0JPcC9qN1Y2SFpIUzdwMWJFbDFyOG9PU0NraUlpSWlOOU9jUld2NXp6ZlRDYXpweDBQM2RTR2tUazE4YTFURnFJSmpFUkVSRVJXWGlJaUlTTmxRbW90THpzdkxNN0YreXg3V2J0N04xcDB4R0l6T05HcFFuMW8xQTZnVjRFK0F2eDhWUFQxeEwxK2U4dTdsY1hGMmRuUmt1VUltczVuc3JHeXlzck01ZmVZTUNZbEpIRTFJNUdoOEFqdWo5MkN6bW9sc0ZFcWJaZzFwMWJRK3JxNHVqbzRzY2t2SXljbGw1WWFkL0xsa0E5dWpZd3RkTnhnTU5Mc3RqTHM2dDZSdGl3aGNYUFRucjRpSWlFaFpjekF1a2Y5N2JTeDMzOW1HcHgvcmk0dXpqcThWRVJFUnVaQ0tTMFJFUktSTUtBdkZKUmV5Mld3a0pxY1JIWE9ZaE1RVWppYWxrSmljUm1abU5sblp1V1RsWkdNMld4MGRVNjZRczdNUmQ3Znl1SmN2aDRkSGVmeDl2YWpsVjUwQS8rbzBDQTNDMzlkTFIzQ0lPRmppc1hRV0x0dkFndVViU0UzUEtIVGQwOE9kT3pzMDVlNHViYWhUV3gybVJFUkVSTW9DcTgzR2t5K1B3V0F3OE9Yb2wxUllJaUlpSWxJRWZkeEtSRVJFcEFReUdBd0UrSGtUNE9mdDZDZ2lJcmNVZjU5cVBQYmdYUXdlMEowdE8vY3pmK2tHMW16WWljbHNBZUJNWmhaL3pGL0ZIL05YMFNRaWhINjlPdEd5YVgyMVNoY1JFUkVweGZidVA4TEJ1RVRlZldXSUNrdEVSRVJFTGtMRkpTSWlJaUlpSWlML1lEUWFhZDQ0bk9hTnd6bDlKcE1sSzdmdzU3SU5IRGljWUoremJWY3MyM2JGVXRPdk92ZmQzWkZ1blpyalZzN1ZnYWxGUkVSRTVHcEV4eHdHSUtST1RRY25FUkVSRVNtNVZGd2lJaUlpSWlJaWNna1ZQVDNvMjdNOWZYdTI1OERoQkdZdFdNUENGUnN4bWN3QXhDZWw4UG4vcGpGcHlqeDZkVzFONzd2YTQxVzFrb05UaTRpSWlFaHhaV2ZuQXVCYm82cURrNGlJaUlpVVhFWkhCeEFSRVJFUkVSRXBMZW9HQmZEeVV3OHdiZUo3REJsNEYxVXFlOXF2blQ2YnljKy9MMkhnLzQxazFPZVRpVDBVNzhDa0lpSWlJbktsZE5TaGlJaUl5TVdwYzRtSWlJaUlpSWpJRmFwY3NRS1A5T3ZHd042ZFdiWjZLOU5tTCtmUWtTUUF6R1lyaTFkdVp2SEt6VFJ1RUVLL2V6clNxbGtEdlZraElpSWlJaUlpSWlLbGxvcExSRVJFUkVSRVJLNlNpNHN6M1RxMW9Hdkg1bXpmZllEcGM1YXpibk8wL2ZyMjZGaTJSOGNTNE9mTmZUMDcwTDFUQzl6Y3lqa3dzWWlJaUlpSWlJaUl5SlZUY1ltSWlJaUlpSWpJTlRJWUREU0pDS0ZKUkFoSGsxTDRmZTRLRml6YlNHNmVDWUNFcEZTK21QZ2JrNmJNcDFmWE52VHAyUjZ2cXBVY25GcEVSRVJFUkVSRVJLUjRqSTRPSUNJaUlpSWlJbEtXMVBLcnpndFA5bWZheFBmNDE2QmVCWXBJem1SbU1lV1BKVHo0MUwrWjhOMGZuTWc0N2NDa0lpSWlJaUlpSWlJaXhhUGlFaEVSRVJFUkVaRWJvS0tuQncvMXZaTXBYNy9MbXk4OFRHaHdUZnMxazhuTWIzTlc4T0QvL1p1b0gyWno2a3ltQTVPS2lJaUlpSWlJaUloY21vN0ZFUkVSRVJFUkVibUJYSnlkdUxOOU16cTNhOHF1UFlmNFlkb0N0dTZLQVNBM3o4U3ZzNVl5YTlFcTd1L1prWDczZHNMVHc5M0JpVVZFUkVSRVJFUkVSQXBTNXhJUkVSRVJFUkdSbThCZ01OQ29RVERqM2h2RzUrOC9TMFQ5WVB1MTdPdzhKdisyaUlGUHZzZjNVLzhrTXl2SGdVbEZSRVJFUkVSRVJFUUtVbkdKaUlpSWlJaUl5RTEyVzRPNmZQSCtzNHdkT1l6Nm9ZSDI4Y3pzSEg2WXVvQ0JROS9qNTkrWGtKMmQ1N2lRSWlJaUlpSWlJaUlpNStoWUhCRVJFUkVSRVJFSE1CZ01ORzBVU21SRUNCdTM3ZVc3WCtlei8wQThBR2N5cy9qbXB6bE1uN1dNZ1gzdjVON3V0K05XenRYQmlVVkVSRVJFUkVSRTVGYWx6aVVpSWlJaUlpSWlEbVF3R0dnWldaK3ZSci9NaDY4L1FYQ2d2LzNhcVRPWmZQM0RMQjU2Nm4xbXpQdUx2RHlUQTVPS2lJaUlpSWlJaU1pdFNzVWxJaUlpSWlJaUlpV0F3V0NnVGZPRy9HL2NxNHg4WlFpQkFUNzJheWN5VHZQZmIzOW4wTk1mc0hqbFptdzJtd09UaW9pSWlJaUlpSWpJclViRkpTSWlJaUlpSWlJbGlORmdvRU9ieG56NytYRGVldkZSYXZwVnQxOUxQWkhCcU04bjg4d2JYOWlQMEJFUkVSRVJFUkVSRWJuUlZGd2lJaUlpSWlJaVVnSVpqVVk2dDR2a3V5OWVaOFJ6RCtGVHZhcjkycDc5aDNscStEakdUSmpDeVl3ekRrd3BJaUlpSWlJaUlpSzNBaFdYaUlpSWlJaUlpSlJnVGs1R3VuVnN3ZmYvZVlQSEh1eUpXemxYQUd3MkcvT1hibURRMCs4emRkWXlUR2FMZzVPS2lJaUlpSWlJaUVoWnBlSVNFUkVSdWFTdDY5ZXpkUDU4ekNhVG82T0lpSWpjMHNxNXV2RHcvVjM1OGI5djBybGRVL3Q0Vms0dVgvOHdpOGRmK0pnTlcvYzRNS0dJaUlpSWlJaUlpSlJWS2k0UkVSRXBvejU1NnkyKy9lS0xhMXJEYXJXeWFQWnNkbS9kaXJPTHkzVktKaUlpSXRmQ3UxcGwzbnJ4RWNaLytBS2h3VFh0NC9GSktZejRJSW9SSDBRUm41VGl3SVFpSWlJaUlpSWlJbExXcUxoRVJFU2tqRXBQVGVWa2V2bzFyYkZyeXhaT3BxZlRzVnUzNjVSS1JFUkVycGVHNFVGODljbkx2RHBzSUZVcVZiQ1BiOWk2aDhkZStJaXZmNWhGWm5hT0F4T0tpSWlJaUlpSWlFaFo0ZXpvQUNJaUlsSXlMSncxcTlEWXppMWJNQnFOSkNVa2NDd3BxVmpydEdyZm5rcFZxbHp2ZUNJaUlsSUVvOEhBWFoxYjBhRjFZMzZjdG9BWjgvN0NZckZpTmx1Wk9tc1ppLzdheEJPRGV0R3RVd3VNQm9PajQ0cUlpSWlJaUlpSVNDbWw0aElSRVJFQllObjgrUmU5dG1MQmdtS3ZFeDRSb2VJU0VSR1JtOHpEM1kybkJ2ZW1aOWMyZkRucER6WnMzUVBBeVl3emZQTGZLZnk1ZEQydkRYdVFBRDl2QnljVkVSRVJFUkVSRVpIU1NNVWxJaUlpWmNEUnc0ZXBHUmlJNFRLZlNFNVBTYUZhOWVwRlhoc2RGVlhnOFlUUm96bDE0Z1REUC93UUoyZjl5Q0FpSWxJYTFQS3J6c2R2RFdYRDFqMzhkOUx2SkNTbEFyQnI3eUVlZjJrMGp6L1lrL3Z2N29EUnFGTnlSVVJFUkVSRVJFU2srUFJxa29pSVNDbVhlT1FJRXo3K21CbVRKMTl5M2w4TEZ6TG1uWGM0dUgvL1pkZU0yYk9IbzRjTzBhNUxsd0tGSmIvOStDUERodzY5NXN3aUlpSnlZN1dNck0ra3oxL25pVUc5Y0hISi83czhMOC9FVjkvUDVOazN2dUJJd2pFSEp4UVJFUkVSRVJFUmtkSkV4U1VpSWlLbDNKWjE2d0FJaTRpNDVMeDY1NjdQbnpFRG04MTJ5YmxMNTg3Rm8wSUZXclpyZDMxQ2lvaUl5RTNuNHV6RWczM3Y1SnRQWDZOK3ZTRDcrSjZZT0o1NGVReFRmbCtDeFdKMVlFSVJFUkVSRVJFUkVTa3RWRndpSWlKU2lwbE5Kclp0M0lpN2h3ZmhseWt1OGZIekk2SnBVeEtPSEdIM3RtMFhuYmQvOTI3aURoNmtmWmN1dUpZcmQ3MGppNGlJeUUxV3k3OEc0ejk4anFjRzk4YlYxUVVBazhuTXhKL204UFNJVHpsOE5ObkJDVVZFUkVSRVJFUkVwS1JUY1ltSWlFZ3B0bVBMRnJJeU0ybmF1bldCNDJzdXB2TmRkMkV3R0ZnMGV6WldhOUdmVkY0NGF4YnVIaDYwYk44ZXE5VmE0TC96L2puK3orc2lJaUpTc2hpTlJ2cmYwNGx2UHgxT1JIZ2QrM2pNd1hpZWZPVVRmcGkyQUxOWmY1ZUxpSWlJaUlpSWlFalJMdjh1bElpSWlKUllhNWN2eDJBdzBLcERoMkxOOS9IM0o3eFJJL2JzMk1HMkRSdG8ycnAxZ2V0NXVia2tIajBLd01nWFg3em9PcTgvOVZTUjQ2T2pvb3FaWEVSRVJCd2h3TStieno5NGpqL21yK1NibithU2s1dUgyV3psKzEvL1pOWDZuWXg0OWtIcUJnVTRPcWFJaUlpSWlJaUlpSlF3S2k0UkVSRXBwZUlPSGlRaExvNlE4SEM4cWxjdjluMmRldlJnejQ0ZExKMDNqeVl0VzJJMC90M0l6TW5abVI1OStsejAzbDNidHBFUUYzZkpPU0lpSWxLeUdRMEc3dXZaZ1ZaTkd6SjJ3aTlzajQ0RjRHQmNJdi8zMmpnZTdOT0ZoL3QxeGNWRkx4bUlpSWlJaUlpSWlFZyt2VklrSWlKU1NxMVlzQUNBOWwyNlhORjl0WUtDQ0FvSjRYQnNMRnZYcjZkWm16YjJhMDVPVG5UczN2Mmk5NmFscEpBUUYzZkpPU0lpSWxJNitQdFVZOXkvaHpGNzRScWlmcHhOVGs0dUZvdVZ5Yjh0Wk4yV2FONTllVEFCZnQ2T2ppa2lJaUlpSWlJaUlpV0E4ZkpUUkVSRXBLUkppbzluNzg2ZCtBWUVFTnFnd1JYZjM3RmJOd0NXL2ZrblZxdjFlc2NURVJHUlVzSm9NTkM3KysxODkva0lJaU5DN2VNSERpZnc1S3Vmc0d6MVZnZW1FeEVSRVpGYmlkVnE1V1I2T3FhOHZJdGV0OWxzVjdXdTJXUzY1SnljN095TDdpc2lJaUw1VkZ3aUlpSlNDaTJjT1JQNHUwamtTdFZyMkJCdkh4L1NVMUxZdVhuejlZd21JaUlpcFpCUDlhcU1IZmswTHp6WjMzNGNUbloySHU5LytnT2ZmajJWM0x4THZ4Z3ZJaUlpSXFYYjhLRkRHVDUwS0htNXVRN0xjT2JVS1Q1KzR3MzI3ZDVkNkpyWlpPTDFwNTVpdzZwVkJjYUhEeDNLNnFWTEw3bnV3cGt6ZWZPWlp5NDU1NFBYWG1QR1R6OWRlV2dSRVpGYmlJN0ZFUkVSS1dVT3g4YXliL2R1cXZ2NmNsdno1bGUxaHNGZ29GM256dnorODgvczNyYU5kU3RXRUhmd1lMSHZIejUwNkNXdmo0Nkt1cXBjSWlJaTRqZ0dnNEY3dTdjbElqeUlrV08rSXo0cEJZQTVpOVlTdlQrT2QxOGRRaTIvNmc1T0tTSWlJaUtsbFNrdmovM1IwVFJzMHFSWTg3TXlNMGs4ZWhRQXE4VUNRT3F4WThUdTNWdGdYdXJ4NHdYRzZvYUZZVEFZcml6Y1ZYUkVFUkVSdWRXb3VFUkVSS1NVQ2F4YmwvNkRCK1B1NFhIbC8xQytRR1RyMWxTc1hKbXdpQWcyckZwRllOMjZsNzFuZjNRMHlRa0pWOTB4UlVSRVJFcStPclg5aUJyektwOUZUV1h4eXZ3T1o0ZU9KREgwbGJHODlILzk2ZEsrbVlNVGlvaUlpRWhwWThyTDQ3MlhYOGFVbDFmc0R5V2xKQ2N6L2Z2dkM0eHRXYmVPWFZ1MkZCamJ2bkVqZTNmc3NEOGU4ZEZIVi95YW1WWEZKU0lpSXBlbDRoSVJFWkZTeG1BdzBMUjE2MHZPS2M3NXN5NHVMb1EzYWdSQXEvYnRpN1YzNXRtekpDY2swS052MzJMTkZ4RVJrZEtwZkhsWFhuOStFSTBqUXZuUHhPbms1cG5JeWNsbDFPZVQyYjRyaG1mL2RUOXU1VndkSFZORVJFUkVTZ21iellZcEwrK0s3Z21zVzVjM1JvOEc4by9GZWZPWloramVwMCtCMTdHR0R4MUtsMTY5dUwxejV5dGErNThkVUt3V0M2bkhqN04yK2ZKQ2M5dDA2blJGYTR1SWlKUlZLaTRSRVJFcEE3SXlNekdiVEpUMzhNREp5WW5kVzdjQzRPemk0dUJrSWlJaVVsb1pEQWJ1NnR5UytxRzFHVG5tTzQ0a0hBTmcvdElON0lrNXdydXZEaUV3d01mQktVVkVSRVNrdEh2N3VlZkl5ODIxUC83cGdzNG05aTRuQmdPdTVjcmg1T1JVNE42aXhzNDdGQk1EUU1hSkV3VWVBNXhJUzJQV3I3OFdtSjhRRjBkQ1hGeWhkVlJjSWlJaWtrL0ZKU0lpSW1WQTdKNDlUUG5tbTBMamRVSkNISkJHUkVSRXlwTEFtajU4L2NsTC9PZWJHZnk1YkFNQWNmSEhlT3JWY1R6LzVQMTA3OVRTd1FsRlJFUkVTcmVrK0hqK1dyaVFRN0d4bkQxOUd0ZHk1ZkR4ODZQcnZmY1NYSzllZ2JtcHg0L3oxOEtGSE5pM2o5T25UbEd1WERrQ2F0ZW1iZWZPaERWc1dPVDZaMCtmNXE5Rmk5aTdjeWNuVDV6QVlERGc0K2RIOXo1OXFCc1dkdEZjTnB1Tjd5ZE1ZTit1WFFRRUJqTDBwWmR3TFZmT2ZqMGxPWmtsOCtaeFlOOCtjck96cWVMbFJXU3JWblRvMGdVbjU3L2ZmaG8rZEdpQmRTOThQRG9xaXZzZmVRU3J4VUwwOXUzczJycVZ0bmZjUWMzQVFBQVNqaHhoL0toUjl2bS8vZmdqdi8zNFk0SDFadjd5Q3pOLytjVyszbmxSNDhZVm1IZitzZEZvNUtPdnZxSlptemIyNXpuaS8vNlA1bTNiY3Y4amp4UllkOTJLRlJmOS9vaUlpTnhxVkZ3aUlpSlNCdmpWcWtVTlB6L01aak5XaXdWWFYxZnFob1hSdlUrZjY3cVBWNDBhQkFZSFg5YzFSVVJFcE9SemN5dkhhODg4U09PSUVENzdlaG81dVhuazVPWXhldndVZHUwNXhBdEQrK1BpWFBRblJrVkVSRW82bTgxR1FuSXFlMkxpaUU4NHp0R2tGQktUMDhqTXlpWXJLNWZzM0J6TVpxdWpZOTVVenM1R3lwZHp3OTI5SEI3dTVmSDM5YUtXWDNWcUJ0U2dmbWdnQWI3ZUdBd0dSOGNzRS9iczJNRlBVVkZZTEJhOGF0UWdLRFNVczZkUGMrVFFJZUlQSHk1UVhMSm54dzUrbmpnUnM4bEVwU3BWQ0F3TzVuUkdCakY3OWhDelp3OWRldlhpenJ2dkxyQitRbHdjazhhUEovUHNXZHpjM0tnWkdJalpaQ0lwSVlIRHNiR1hMQzZaOTl0djdOdTFpMnJlM2d4NTVwa0NoU1V4ZS9idzQ1ZGZZaktacU9IclN3MWZYeEtPSEdIaHpKa2NPWENBd2M4OFkvOS9KTFJCQTJ4V3EvMFltdEFHRFFyc2MxdXpaZ0JzWHJzV2dLQ1FFQ0lpSS9Qekh6a0N3SDBQUDB4UTNib1h6YnBoMVNwV0xWbFNZT3paTjk0QVlPM3k1V3hadDg3KytKLy81NTQvWGxvZGdFVkVSQzVOeFNVaUlpSmxnSGVOR3J6MDdyczNmSitPM2JyUnNWdTNHNzdQbGJLZWV4RkFSRVJFYnF5dUhab1RWcmNXNzQ3NWpyaWp5UURNWDdxZWhHT3AvUHUxeDZuazZlSGdoQ0lpSXNXVGwyZGkzZVpvMW0yT1p1dk9HQXhPempScVVKL2F0V3B5NXgyUkJQajc0ZWxaQWZmeTVYRXY3NDd6TFZaRWFUWmJ5TXJPSWlzN216Tm56cEtRbU1UUmhFUTI3NHhuMGk4THNWbk5SRWFFMHJwWkExbzNhNENycTk2VXYxcnpmdnNOaThWQ3YwY2Z0WGZTQURpZGtjSFpNMmZzajArbXAvUEx0OTlpTVp2cFBYQWdyVHAwc0JkdjdOdTltNSsrL3BvbGMrY1NYSzhlUWVjNjJXWm5aZkhEVjErUmVmWXNyVHQycE9kOTkrSGk2Z3JBMlROblNFOUp1V2l1amF0WHMyckpFanc4UFhuOHVlZW80T2xaSU51VWlST3hXQ3c4K01RVDl1S1F6TE5ubWZqWloremJ2WnZ0R3pmU3BHVitoN3ZIengxNzgvWnp6OWtmLzFOV1ppYUhZMlB6czUwK1RYcEtDdFdxVjdkZmQzTnp3NzFDaFl2bXZiRHc1YnlBMnJVQjhLeFlzY0RqZnpLYlRBQzRxTGhFUkVUa2tsUmNJaUlpSXFWZThyRjBBTXFYTC94Q2dvaUlpRnhmdGZ4cjhQVW5ML041MUhRV0xNOC9KbWRuOUVHR0RSL0hxRGVIVXN1L2hvTVRpb2lJWEZ6TXdYam1MbDdMaXJYYnFSY1NRc2QydHpQNGtjZng5L04xZExRU3hkblppWXFlbmxUMDlNU25lblZDZ3VzVXVKNllsTXlXN1R1WnUzUTFuMFpObzBQcjI3aTdTeHRDZzJzNktISHBkVEk5L3pXTmtQRHdBdU1WSzFlbVl1WEs5c2VybHk0bEx6ZVg1bTNiMHJwanh3Snp3eG8ycEdQMzdpeWVNNGZWUzVmYWkwdldMbC9PNll3TTZqVm9RTytCQXd2Y1U4SFRzMERCeUlVT3hjUXdjOG9VWEZ4ZEdmTE1Nd1dLUEFCV0wxdEdkbFlXSGJ0MXN4ZVdBSGhVcUVDUFBuMllOSDQ4VzlldnR4ZVhGTWVPVFpzd0dvMVlMQllXejUzTHlzV0xHVFppaFAzNnp4TW5GbnV0SzVXYm13dEFPVGUzRzdhSGlJaElXYURpRWhFUkVTbjFZZy9GQTlDd1hxQmpnNGlJaU53aXlybTY4Tm96QXdtczVVUFVqN094Mld3a0hrdm42ZUdmTXZLVklUUnJmUEgyNmlJaUlvNndhKzhoSms5ZnhOR2tOUHIwNnNrUFVVL2lWYTJxbzJPVld2NSt2dmo3K1hMUFhkMUlUVTluMGRJVnZEUG1CMnI3ZXpIby9xNUVoTmU1L0NJQ1FLMDZkVGdjRzh1MDc3K245OENCZVB2NEZEa3ZkczhlZ0FMZFRTN1VxR2xURnMrWncrRURCK3hqZTNic0FPRDJ6cDJMblNjdEpZWEpYMytOeldaajBKTlBVak13c05DY2ZidDJBZEM4YmR0QzE4NTNCMG1NankvMm5nRHJWNjRrcEg0Y2FFaFlBQUFnQUVsRVFWUjk5dXpZUWVlZVBWazZkeTQvUlVYUm8yOWZBQjU2NGdtQ0wzR0V6NXBseTFnNmIxNng5anAvclBSNUdTZE9BUG5GSlhubkNrMEErNXp6WTBWMVJ4RVJFYm1WcUxoRVJFUkVTaldUMmNKUE14WVRIT2hQV0dpZ28rT0lpSWpjTWd3R0F3L2Nld2MxL2Fyei9tYy9rcE9UUzJaV0RzTS9pT0xaeC92U3UwYzdSMGNVRVJFaE1UbU44ZC9PSVBGNEJnLzF2NS91ZDNiQ3llbldPdUxtUnZPdVZvMkgrdC9IZ1B0NnMyREpjajc1Y2pyK05Tcno3T1AzNGUvcjVlaDRKZDc5anp6Q2oxOTl4WUY5K3hnM2NpUjF3OEpvZnZ2dFJFUkdZalFhN2ZOT25PdHdjckhpazZyZTNnQmtuam1EMVdyRmFEU1Nldnc0QUg0MWk5OVI1c2V2dmlJck01TmUvZnNURmhGUjVKd1RxYWtBakhubm5ZdXVrNTJaV2V3OVk2S2pPWmFZU01kdTNkaXpZd2NWSzFYaW5nRURXTE4wS1RuWjJRRGs1T1NRZGZic1JkZTRzQ2prY3FaOTl4MDdObTh1TkQ1MytuVG1UcDllYVB6OGNUNmpvNktLdlllSWlFaFpwT0lTRVJFUktiVk1aZ3NUSnMzZ1NFSXlVV05leFhqdXJHRVJFUkc1ZWRvMGI4aC9SejNQRzZQK1IwcGFCbGFybFM4bS9zYVJoT004ODFoZm5KeU1sMTlFUkVUa09qT1p6UHc4WXpFekY2eGgwSUIrak81OVQ0RTM2dVg2YzNKeW9tZTNPK25SNVE2bXo1ek5zTmMvcDNmM3RqeDBYeGRjWFBSV3hNVjRWYS9PQzIrL3pjNHRXOWl3Y2lXeGUvY1N1M2N2UG41K1BEcHNHRlc5OGd0MGJGWXJrRi9nVzVUem93YUR3VDdIYkRJQllMeUNnaW9mZjM5T3BxZXpjOHNXV3Jadmo0dUxTNkU1TnBzTmdMcGhZVmUwZGxGc05oc0xaODJpcXBjWFFhR2g5dkhHelpzVEVSbEpja0lDQURNbVQ3Nm1mUzdVc24xNzZsNXdETkdXZGV1SU8zQUFvOUhJdlFNR1hQTnpFaEVSS2F2MEU1MklpSWlVS2xhYmplUmo2Y1FlaXVlbkdZczVrcERNODAvMG8wNXRQMGRIRXhFUnVXVUZCL3J6MVNjdjgrWkgzN0F2OWdnQU0vOWNSVUp5S2lOZkdZS0h1ODZ2RnhHUm15Y3hPWTJSWTcvRHo3Y20zMzAxWHNmZjNHUkdvNUVIK3ZhbWM0ZjJmRGJoYTRhOS9qbnZ2aklFZjU5cWpvNVdZaG1OUmhvM2IwN2o1czA1bnBURXpGOSs0VkJNRE5OLytJR2hMNzhNUU1YS2xUbVJsa1phU2dxMWdvSUtyWEVpTFEyQVNsV3EySXRMUEN0V0pPUGt5WXZlVTVSK2p6N0tkK1BIYytUZ1FYNzk5bHNHRFIxYXFLREZzMUlsVHFhbmMvOGpqMUNsMnJYOXZtYWVQVXZpMGFQMDZ0K2ZmNWJOT0RrNVVjM2JtMGVlZW9yYXdjRlU4UFFFWU4yS0ZjeWVPcFZSWDM1cHo1YVdrc0x4cEtSaTdWa3pNSkRBdW5WeGNuTENiRGF6YU5Zc0tsV3V6S21NREp5Y25Zczg3a2RFUkVSVVhDSWlJdUl3bmZvKzcrZ0lwVjV3b0Q5UlkxNVZZWW1JaUVnSlVMVnlSVDUvLzFrK0h2OHpLOVpzQTJEejluME1HL0VaSDc3eHBONVFFaEdSbStLdnRkdjUvSC9UR2ZMSUlQcmNmWmVqNDl6U3ZLcFY1Y04zM3VDUE9mTjRkc1JudkRDMEgrMWIzK2JvV0NWZURUOC9CanorT0tPR0QrZklvVVAyOGJwaFlXeGN2Wm90YTljV1dTaXljOHNXQU9vMWFHQWZxMU92SGx2WHIyZlQ2dFhGTGk1eGNYSGgwV0hEK08rb1VlemV0bzFadi81Szc0RURDOHlwSFJ6TXlmUjA5dTdjU1p0T25ZcTE3b1VGS2hhTHhYNDhWUVZQVDVxMWFVT0xkdTBLSFh0ek1qMGRzOGxFZFI4ZnNqTXo3VWZ0SkNjbVV0N0RnN1J6eC82Y1Y5M0hoOVJqeHk1NmROQ2ZmL3pCNFpnWTR1UGllUEdkZDZqdTY4dWFaY3M0Yy9vMER3d1p3cm9WSzFnNGN5WU5HamZHM2NPaldNOUxSRVRrVnFMaUVoRVJFUWNaL0VBUFIwY290Y3FYTDBmRGVvR0VoUWJxS0J3UkVaRVNwSnlyQzIrLzlDaTEvV3Z3dzdRRkFCeEpPTWJUdzhmeHdZaC9FUkZleDhFSlJVU2tMSnMyZXptL3oxL0R1STgrSUNSWWYrZVVGSDE2OWFSaC9YRGVlTzlEanFXZW9QODl4U3RHdUZVc25EbVQyenQzeHVOY1Z3NkFvK2VLU2k3c0NuTDduWGV5WmYxNk5xeGFoVzlBQUMzYnQ3Y1hiTVJFUjdOOHdRSmNYRnhvMzZXTC9aNzJYYnF3ZmVOR05xMVpnN2VQRDdkMzdtdy9IdXBrZWpycHFhblVEUXNybE1tellrVWVIVGFNcjhhTVlkMktGVlN1V3BXTzNiclpyN2Z1MkpFZG16YXhZT1pNcW5sN1U2OWhRL3UxM0p3YzFxOWNTY01tVGFqbTdXMGZkM0YxeGJWY09mSnljemtVRTBOSWVEaFdxeFdqMFVqZlFZT0tQTFpxeXNTSkhEMTgrS0xmdTdIdnZsdmsrT2lvS0hLeXM5bThkaTM3bzZNNUZCTUR3SW9GQzZoY3BRck4yclRCM2NPRDVJUUVGcytlalZlTkdqUnUwWUtxWGw1OFBYWXNVeWRONHRGaHczU1Vsb2lJeUQ4WXpKbUhiSTRPSVNJaUlpSWlJaUpseTlKVld4bjkzNTh4bWN4QWZ1SEp2NGMvVG9zbTRaZTVVMFJFNU1wWWJUYis5K05zTm15TFpkeW9mK1B0cFc1WkpWRnFXam92dmZFT3JacUU4T1FqOTVTb0Q0djhNSFVCMzAvOWsrVy9mM0hUOXg0K2RDaEdvNUVhZm41VThQVGs3Smt6SkNja1lEUWFlZWpKSjJuWXBJbDk3dWExYTVreGVUSldxNVhLVmFwUXJVWU5UbWRra0hyc0dFNU9UZ3g0N0RFYU5XdFdZUDFOYTlZd1kvSmtiRFliRlNwV3BJYXZMem5aMlNRbkpIREhYWGZScFZjdmV3NkE5Ly96SDF6TGxRTWdldnQySm4vOU5RQVBEQmxDazVZdDdlc3Vuak9ISlhQbkFsRFZ5NHVxWGw3a1pHZHpMREVSczluTXl5TkhVdDNYdDBDV3FkOTl4OWIxNjNGMmNhRldVQkFuMDlNWk1XcVUvZnFwa3ljWk5XSUVnNFlPSlNJeXNzanYxNkpaczFnNmZ6NjFnb0xJek16azZWZGZwVUxGaW9YbVpXVm04dStYWDhab05CSVlFa0o0UkFUMUdqU3daenFabnM3WFk4ZHk2dVJKbm56cEplcUVoZ0l3YjhZTVZpNWFSRVJrSkFNZWV3eG5GNWZML1JhS2lJamNNcHplZWZQNWtZNE9JU0lpSWlJaUlpSmxTNTNhdmpTOXJSN3JOdTBtSnpjUGk4WEtpclZiQ1F6d3BYYk5vbHVWaTRpSVhJMm9IMmV6WTI4OFg0eitrQ3BWS2pzNmpseUVoN3M3WFRwMjRNZXBzMGhLT2s2enh2VWNIY2x1Ui9RQnRrY2ZjRmlYMmV5c0xOSlNVa2hQVGNWb01CQVdFVUcvUng4dDFGWEVyMlpOd2hvMkpEc3JpeE5wYWFRZFA0N0JZS0IrbzBZOE1HUklrVjFJL0d2VklyUitmYkl5TThsSVR5ZjErSEZzTmh2aEVSRzA3dGpSM2pIbGZLSElIVDE2NE9TYzMvUyt1bzhQemk0dXhPN2R5OTZkTzZrZEhFeFZMeThBZ3V2Vnc2OW1UYzZlT1pPZkpTVUZxODFHM2JBd2V2WHZUNjA2aGJzSEJkZXJSOGJKazV4SVMrUGtpUk5VclZhTmx1M2EyYS9uNXVTd2Fza1NHalZyUm8xL0ZLWllyVllXejVuRDB2bnppV3pWaWtGRGg3SjkweWJXclZoQlVFZ0lucFVxRlpqdjR1cEs3ZUJnN2hrd2dKYnQybEc3VGgzN2MwMktqK2Vieno3ajFNbVQ5T2pidDBEUlROMndNSTRuSmJGNzJ6YjI3ZHBGN1RwMThDeWllRVZFUk9SV3BNNGxJaUlpSWlJaUluTER4Q2VsOE1ySUNhU2taUUJnTkJoNDdaa0g2ZGFwaFlPVGlZaElXVEJ0OW5MK1hMYUZDZU5HNCtsWndkRnhwQmpPbkRuTDB5OFA1NjQ3bXBhWUkzSWMyYmxFL2xaVTV4S3p5Y1RPTFZ0WXZtQUJLY25KTkc3ZW5QNkRCK1BrN0V6bTJiTk1HaitlcEtOSGFkR3VIVzA2ZFNwVWxISWhtODNHMmhVcm1EOWpCbWFUaVk3ZHU5T2pUNTlDODZ4V0t6TW1UMmJ6MnJVWWpVWWlXN1dpZlpjdTFQRHp1MkhQWFVSRXBEUlE1eElSRVJFUkVSRVJ1V0VxZVhyUXZsVmoxbStONXZTWkxHekE2bzI3cUZqQmcvRFEybzZPSnlJaXBkaktkVHY0OGJjbC9PZVRVZXBZVW9xVUsrZEt1OWF0R0RQK1cycDRWUzRSSGMwYzNibEU4bDNZdWNSbXRmTDd6ei96Kzg4L3MzUHpacHhkWE9nOWNDQmQ3N2tIbzlFSWdLdXJLMDFidFNJdk41ZjFmLzNGMnVYTDJiNXhJODNhdE1INVhQZVZDNjFic1lMWnYvNEtRSy8rL2JuanJydUt6R0V3R0dqUXVER1ZxMWJsNEw1OUpCNDlTdjNiYnFPYXQvZU5lL0lpSWlLbFFPRy9YVVZFUkVSRVJFUkVycU1hM2xYNHp3ZlA4OHA3WDNMb1NCSUE0NytkUVZaT0xnLzF2Uk9Ed2VEZ2hDSWlVdG9rSnFmeFdkUTB4bjMwQWQ1ZTFSd2RSNjZRdDFjMVBocjVGcSs4L2piQlFRSDQrK2ozVUFxcTZ1VkZRbHdjZ2NIQlJMWnFSYU9tVGUzSDlWekkyY1dGdS92MW8yWDc5cXhhdkJpRDBVZzVON2NpMTJ6VHFSTm5UcDBpckZFamFoZHhiTTgvTlcvYmx2QkdqVWlLanlja1BQeWFuNU9JaUVocHAyTnhSRVJFUkVSRVJPU21PSk9aeGZEM3YyWnZ6Qkg3Mk1EZW5Ybmk0VjRxTUJFUmtXSXptY3dNZS8xejdyNnJKMzN1THJyemdKUU9mOHlaeDl3LzV6UGhveGR3Y1hIY1oyRjFMRTdKWkxQWjlET2lpSWhJQ1dKMGRBQVJFUkVSRVJFUnVUVjRlcmd6ZHVRd21rU0UyTWQrbWJtVXovLzNHMWFiUHZzaUlpTEY4L09NeGZqNkJLaXdwQXpvMDZzblBqNytUUGw5aWFPalNBbWt3aElSRVpHU1JjVWxJaUlpSWlJaUluTFR1THVWNCtNM2g5S21lVVA3Mk95RnEvbm9pNTh3bTYwT1RDWWlJcVZCWW5JYU14ZXM0WVZoUXgwZFJhNlRGNGNONVk4L1Y1TjRMTjNSVVVSRVJFVGtFbFJjSWlJaUlpSWlJaUkzbGF1ckMrKzkramlkMjBYYXg1YXMzTXlvLzB6R2FsV0JpWWlJWE56NGIyY3dhRUEvdktwVmRYUVV1VTY4cWxWajBBUDlHUC9OYjQ2T0lpSWlJaUtYb09JU0VSRVJFUkVSRWJucG5KMk52UEg4dy9UcTJzWSt0bnoxVmo3OWVobzJIWkVqSWlKRjJMWG5JSW5ITStqWCt4NUhSNUhyckYrZmUwZzhuc0d1dlljY0hVVkVSRVJFTHNMWjBRRkVSRVJFUkVSRTVOWmtOQnA1Y1doL25JeEdaaTVZRGNDOEpldHdkeS9IVTQvMnhtQXdPRGloaUlpVUpKTi9XOHhEL2UvSGFOUm5Kc3NhbzlISVEvM3Y0NmZmRmpINjdmOXpkQnhXcmQvSnJJV3IyUk56bU96c1BFZkhrVkp1OEFNOWVQU0I3bzZPSVNJaWNzMVVYQ0lpSWlJaUlpSWlEbU13R0hqMmlmdkp5czVsMFYrYkFKZytld1h1NWQwWS9FQVBCNmNURVpHU1l2K0JlSTRtcGRIOXprNk9qaUkzU0xjNzcrQzduMzRoNW1BOG9jRTFIWkxoMUpsTVB2L2ZkRmFzMlVaZ2dBKzNOMitFYjQxcUttaVNhM0pidzJCSFJ4QVJFYmt1VkZ3aUlpSWlJaUlpSWc1bE5CaDQ3WmtIeWM3Slk5V0dIUUQ4TUhVQjd1WGQ2SCtQM2tRVUVSR1l0MlF0ZlhyMXhNbkp5ZEZSNUFaeGRuS2lUNitlekYyOGpwY2NWRnp5Nm50ZmtaSjZnbmRmR1VMSE5vMGRra0ZFUkVTa3BGSzVyWWlJaUlpSWlJZzRuSk9Ua2JkZmVvUm1qY1BzWTE5OVA1TjVTOVk1TUpXSWlKUUVlWGttVnF6ZFR0YzdPam82aXR4Z1hUdDM1SzkxMjhuTE16bGsvME5IRWhrNzhta1Zsb2lJaUlnVVFjVWxJaUlpSWlJaUlsSWl1TGc0OC81cmp4RVJYc2MrTnU2cnFTeGZ2ZFdCcVVSRXhOSFdiWTZtWGtnSVh0V3FPanFLM0dEZTFhb1JFbHlYOVZ2MjNOUjljL1B5QUJodzd4M1VEUXE0cVh1TGlJaUlsQllxTGhFUkVSRVJFUkdSRXNQTnJSd2Z2VG1Va0RyNTdmQnROaHNmZmpHWmRadWpIWnhNUkVRY1pkM21hRHEydTkzUk1VbzhtODJHMVdKeGRJeHIxcWw5VzladTNuMVQ5MHhJU2dXZ1ZkT0dOM1ZmRVJFUmtkSkV4U1VpSWlJaUlpSWlVcUo0dUxzeDV0Mm5DQXp3QWNCaXNmTHVtRW5zaUQ3ZzRHUWlJbkt6Mld3MnR1Nk1vV25qUm82T2NzWE9uczVnMlp4Zk1adnlyc3Q2djBhTjRiVkh1MS8wK2k5ZmorYTF3VDBLalUvNTZtTmVlYmhyc2ZiNDcvc3Y4dk5YSDE5Mlh0VEhJL2p1czNlTHRlYVZpcnl0RVZ0M3htQ3oyVzdJK2tVNWs1a05RRkNnNzAzYlUwUkVSS1MwY1haMEFCRVJFUkVSRVJHUmY2cms2Y0dZa1Uvei9Gdi9JZWxZR2lhVG1YZEdUK0xMMFMvaDcrdmw2SGdpSW5LVEpDU25ZblIyd2QvdjJ0LzBuejl0RXFjejBxOXBqUUZQdmxxc2VUYWJqZSsvZUkrNG1HaGlvN2Z4K0NzZjRPenNjazE3VzYwV3JGYnJOYTF4T1hFeDBXU2VPWFhaZWZHSDlsR3V2UHNOeVJEZzc0ZkI2RXhpY2hvQmZ0NDNaSStMOFNqdmRsUDNFeEVSRVNsTlZGd2lJaUlpSWlJaUlpV1NWOVZLakgzM2FaNTUvWE5PWkp6bTlObE0zdmd3aXYrT2ZoRlBqeHZ6aHBhSWlKUXNlMkxpaUtnZmZsM1cyclY1TmFuSkNkZTBSbkdMU3d3R0EvOTY1VU8rR2ZzbXNkSGJtREhwQ3g1NDhwVnIydnVmTXRKVFdERGpCL3ZqSXdmMkF2RHIvOFlVbUhleDhlSStsNkpZclZZTUJzTlYzMzg1alJyVUp6cm04RTB2TGhFUkVSR1JpMU54aVlpSWlJaUlpSWlVV0w0MXF2SGg2Ly9pK2JmSGs1ZG40bWhTQ2lNLytZN1JieitGczdOTyt4VVJLZXZpRTQ1VHUxYk42N3JtMk1tTHJ2aWUwYTg5ZHNXRktXN2wzZm5YeXgvd3hidlBzbW5WSWtJam10S2tkYWNyM3Z0aXNyTXkyYmx4bGYyeDJXd0NLREIycWZGcktpNnhXREFZYnR6Znc3VnFCcENRbUhMRDFoY1JFUkdSSzZmaUVoRVJFUkVSRVJFcDBjSkNhdlA2c3cveDNyanZBZGk2SzRiL2ZQTWJMdzd0ZDBNL05TMGlJbzUzTkNtRk8rK0lkSFNNcStibTdzSER6NzdGRis4OHc4ekpYeExXcURubFBTcGNsN1Y5YXdZeDZwdlo5c2RUdnZxWXJXdVhGUmk3MUhoeHpaejhKVmxuVHhjWXMxak1aSjQ1eFpTdlBpNDAvOEduUmx6VlBoZXFGZURQc2hYUjE3eU9pSWlJaUZ3L0tpNFJFUkVSRVJFUmtSS3ZZOXNteENlbk1HbktmQURtTEZwRDdZQWEzSGQzQndjbkV4R1JHeWt4T1kwQWZ6OUh4N2dtZnJYcTBMcnozYXhlTkpPRnYvOUk3NGVmTHZhOWYwNy96dDU1SkRIdUFBQnpmdm1mL1hxdmdVL2F2NjRkVWgrcjFWSm9qWXVORjlldVRhczVkVEt0MEhoZWJnNWIxeTRyTkg0OWlrc0MvUDFJVEM2OHA0aUlpSWc0am9wTFJFUkVSRVJFUktSVUdIUmZWK0lUVWxpOGNqTUFYMzczQndGKzNyU01yTy9nWkNJaWNxTmtabVhqNlhsOU9uMmM5OHJEWGEvcC9wenNMRnhjWEhGeUx2N0w2eGtuVWdGWXQzUXU3YnIxb1ZwMTMyTGR0MnJoSCtUbDVoUVkrMnYrYi9hdmV3MThraFh6cDlzZkJ3U0ZGbmhjMUxoSGhZbzBiOS9OZnUyZjM0L1U1QVQ3bUxPekN4OS9ONi9RZXE4KzBnMHZIMytHZnpMSlBuWTFSd2RkVEVWUFR6SXpzNi9MV2lJaUlpSnlmYWk0UkVSRVJFUkVSRVJLQllQQndLdkRCcEtjbXM3dXZZZXgybXo4ZSt6M1RQajRSUUpyRmU5Tk9oR1Iwc3BzdHBLYmwwZHVYaDQ1T1hua21jMllUV2JNWmd0bXN4V3p4WXpKYk1aa3NtQ3hXUE8vTnB2enZ6WlpNSnZObUMwV1RHWUxGblArWTVQWmtuKy94WHh1amdXVDVkeGNzNlhBZGJQWmlzMW14V29GbTgyR3pXYkRhcldlK3hwc1ZpdFdiTmlzVm13WTdOZXNWdHNGdjFyemZ3VnNWaHRXbXpYL1Y4N2RiOHVmazcrZURhdk5ocnRiT2R6TGw3K3UzOHNXSGJwZjhUMDdONjBpSnlzVGdCMGIvbUxlMUcvcDF2ZGgybmE1OTdMM1dzeG1ZbmR2emYvYVltYnh6SjhZOE9TcnhkcjMvRkUySjlPTzgrR0xEd013ZHZLaUFuUG0vakt4Mk04RHdOczNvRUJ4aWJkdmdQM3IxT1FFbkp5ZHFlcnRBNEN6czJ1aCs4Ly8vanM3dTF6UnZsZkN2WHg1VWsrZW90ZkRyOSt3UFM1ME5qUHJwdXdqSWlJaVVwcXB1RVJFUkVSRVJFUkVTZzBYRjJmZUgvNHZuaDcrS2NuSDA4bkt5ZVgxRC8vSGw2TmZva3BsVDBmSEU1RmJrTTFtdzJReWs1bVZRMlpXRGptNXVlVGxtY2pKTStVWGdlU1p5TW5MSXlmWGxQOTFiaDY1dVhuazVwckl0VDgyNVJlTjVCVnhMU2VQWEpNSmk4WHE2S2ZxRUxrbUUrN2wzYS9ybXYzLzlkSVYzK05mTzVqTU02Y0JpRCswbjZ5enB6R1o4b3AxNy81ZG04bk55U1k0ckJGcHg1UFl1bllaWFhvUEtuYjNFb0RvcmVzdWVkM2JONkJBRjVHTEthcHJ5NFgzdmZKd1Y2cDYrMXh5TFZOZUxnRE9Mb1VMVDY2WDh1N2xzVnFzS3ZvUUVSRVJLVUZVWENJaUlpSWlJaUlpcFVybGloVVk5Y2FUUERQaU16S3pjemlXZW9KL2Yvb0Q0MFkramRGb2RIUThFU2tsYkRZYnVibDVaR2Jua3BtVlRWWldEcG5adWVkK3pTWXpLNGVzN0J5eU1uUEp6TTRoNjl6WStUbFoyVG5uNW1UL1AzdjNIUmJWdFRWdytEY3o5STcwcG1Mdm9vSWRPL2FlV0JJVGpackVGS00zTVRmRjlITFR5NDNHR0srSnNjVVlTK3dGRzlpN0VSQUxDRmdvMG51Zjh2MEJ6TWNJQ05oUXM5N255ZU9jZmZiZVp4MFlpY3lzV1F1MStwK1orUEd3TVRFeEF5QXAvanJPN2w2MVdsdFdvYVFnUDQvelo0OEQwS3hOcHhxdFBSNjhFNENPM2Z1Umw1ZkR0dFcvc0cvcm40eWI5cThhWHovczVDSDk0d003LzZKUjg3WjRlamZWanhYazVYSjAzOVlhNzNjbnl0cjBtSmlhM2RQcnFGUUtkcS81N3oyOVJwbFgzLytScytjaTc4dTFoQkJDQ0NFZVZwSmNJb1FRUWdnaGhCQkNpSWRPUXk5WFB2ajNNN3oxeVNLME9oMW56MFd5ZkUwZ3owd2NVdGVoQ1NIdXM2S2lZakp6Y3NuSnlTY3pPNGVzckR3eXMzUEp6c2tqS3p1MzVML1N4OW01K2VTWEpZWGtGYURWNmVvNi9Cb3pObEpoYW1xQ21ha0pwaVpHR0JzYlkyeHNqSkdSRWlNakk0eFVTb3lOakRBeVVtRmtwTUxZU0lXUnF1eTRaSTZ4eWdnakl5VXFJMVhKc1pFS0kxWEo0NUk1cXBJOVZLcHkrNVRzclRKU29WSXFBUVZLWlVtck1xVlNpVktoQUtVQ3BVS0JRcUZBZ1FLRlVvbFNBUXFsQXFWQ2lVSUpTa1hwWElVQ3BWSkJ5VEpseVJ6SzVwVHVvVkRxcnpGcThsenk4dk93c2I3ejZsU05XN1lqN3VwbGZ2cjBOUnExYkZmcnRpNUZSWVZjaVFnbkp5c0RMKzltdU5kdlZPMmF6UFFVTG9RY3g4alloTForUFZFcVZlemR0SXBUQjNjeGNQUlQyTlp6ckhhUDFLUUVvaStGWVdGbFRWNU9Oa2YyYkdiZjVqK1krY0VQT0xxNEE1Q2RtYzc2MytiVjZuNXVWMjVPU1FVWE0zUExlM2FOL0x4OExNenVianNrSVlRUVFnaHhaeVM1UkFnaGhCQkNDQ0dFRUE4bFA1K1dQUFBFRUphczJnN0E4cldCdEczVm1FN3RtdFZ4WkVLSTI2SFQ2Y2pPeVNNanF5UkJKQ3NudCtTLzdEeXlzM1BKekM0ZHl5NFp5eXBOSUNrb3JGbHJrbnZKeE1RWVN3c3pMTXhOTVRjenc5VFVDRE1URTB4TlMvNHpNekV1ZVd4aWpKbXBDU2FteHFYbmpVdVRSWXhMSHV2WEdHTnFVcmJXQkZOVG8zOXNaU1lMQzFQeTh2UHZTbkxKNE1lZm9TQS9sM09uanhCNjRtQ3QxeXNVQ3N3dHJlblF2Ujhqbm5pK1JtdUN0NjFGcTlIUXNYcy9MS3hzQU9nK1lDVDd0cXhtMTRZVmpKdithclY3SEEvZWdiR0pLVTFhK2hCNjhpQlRYLzJJZVIvTzR0ZHYzMlhXaHlVSkpYZlNGcWUyTXROU0FMQ3d1bmZ0NlBMeTg3RXdONzFuK3dzaGhCQkNpTnFUNUJJaGhCQkNDQ0dFRUVJOHRDWTlOcENROENoT2gxeENwOVB4bisrWHNmaTdOM0d3dDZucjBJUVFsQ1NNNU9ZVmtKYVJSWHBHTm1ucFdhUmxacE9lbmtWNlpqYXA2ZG1rWldTVGtaRk5XbVlXR3MzOWJTOWpabWFLcGJrcGx1Wm1tRnVZWVdsdWhxV0ZPUllXcGxpV0hwdGJtR0ZsWVlhRnVYbnBtQ2tXRm1aWW1KdGhhV0dHdWJrWnhrYXEreHIzUDRtbGhUbloyVG00T2p2ZjhWNG1wbWFNZjNZTzQ1K2RVNnQxbVdrcEtGVktyRzNyMVdwZGRtWWF4NEpLRWlEOUI0M1JqL2NlOGhpSGQyL2k1SUZBL0FlUHhkV2pRWlY3RkJia2MzVHZWbHAxNklKU1dmSThjL0Zvd0pqSk16bTZieXZxNG1JQWlvc0tpYm9RVXF2NGF1Sld5U2duRHdSeThrQmdsV3M2OXg3TStHZGZ1NjNyWm1Wblkya3BsVXVFRUVJSUlSNGtrbHdpaEJCQ0NDR0VFRUtJaDVaU29lQ2RmMDNtK1RsZmtaS1dTWHBtRHA5OHQ0eHZQM3dabGVxZitTbC9JZTZId3FKaVVsSXpTY3ZJSXEwMFVTUXRQYnZrejR3czBqS3lTUy85czdoWWZVOWpNVFpTWVdOdGliVzFKVGJXRnRoYVdXRnRaWTZ0dFNWVzFoYllsbzdiV0ZsaWJXV0JoVVZKVW9pRm1abjhuSGdJZUxnNUVoc1hUOVBHMWJlZ3VWYyttZjBrdHZhT3ZEZHZWYTNXYlZuMVA0cUxDbW5qMndPUEJrMzA0NWJXdHZRZStqaTcvbHJCaHFYemVXSHUxeWdVaWtyM09CaTRnZnk4SEh6OUIzTG04Rjc5dUs5L0FCMjc5ME9wS2trNHlVaE5adUZuLzc2TnU3dTFqdDM3VlJpN0dIcUt2TkxXT0swN2RzTzBpdlkxRFp1MnV1M3J4c2JGNCtGV2Zjc2dJWVFRUWdoeC8waHlpUkJDQ0NHRUVFSUlJUjVxOXJaV3ZQZnFGRjU5Zno1YW5ZNlE4TXNzKzNNbjA1NGNXdGVoQ2ZGUUtsWnJTRW5OSURrbGc2VFVkSkpTTWtoT1NTY3BOWU9rbEF5U1V0TEp5czY5SjllMnRyVEEzdFlLYXhzTGJLMnRzTFlxU1E2eHNyTEExdG9DRzJ1cjBrUVJDNnl0TExHMXRzRFUxS1RLTitiRnc2Kyt1elBYWXVOdWUzMWsrTi84dFd6K0hjZVJuWlhPbDI5TXF6QmVWU3VheVBDL09YTmtIeXFWRVVQR1RhMXd2cy9RY1J3UDNrSFV4VkJPQk8rZ1M5K0svOC9LemM0a2FPdWZPRGk3MGF4Tko0UGtFa0NmV0FKZzcrakM1Rm52bFJ6b2RQend3U3UwN3RpZEFhT2ZORmp6dy9zenE3M1g4cDU4OFMyRDQ3eWNiRDUrWlNJS2hRS2RUa2ZUMWgzb09YQjByZmFzaVd1eGNkUjN2L05xTlVJSUlZUVE0dTZSNUJJaGhCQkNDQ0dFRUVJODlOcTFic3kwU2NQNVplVVdBRmF1MzBXN1ZvM3c5V2xSeDVFSjhXRFJhTFNrcG1lVkpJNmtwSkZVSVlra2cvVE1iSFE2M1YyN3BxV0ZHUTUyTnRqWlcxUFB6b1o2ZHRiWWwvMXBXekptYjJlTnZhMFZ4c2J5Y3FVdzVPWHB3cW5RNjdlOXZyQWduK1NFMkR1T1E2dlIxSGlmbkt3TS92ajVTd0Q2REJ1SGkzdjlDbk5NVE0wWU9la0ZWc3ovbE0yckZ0R29SVHVjM0R3cnpGR3FWUFFaTmc2bHN1b3FPMThzMllwQ29VUmxWUEwzcHlDdkpQbkwyYzBUTCs5bWxjNnRUbEZoQVZFWFFyZ1llb3ArSXlaZ2ExOVNSZVRBenZXbzFjWDQ5Z3pnOG9XekJHOWZTOWUrUXpFeU5xbDJ6OXE0ZGowVzMzWmVkM1ZQSVlRUVFnaHhaK1MzTlNHRUVFSUlJWVFRUWp3U25oalRuN0R6VVJ3L2N4NmRUc2VuM3k5bjhmZHY0RlRQcnE1REUrSyswZWwwWkdibkVuOGpoWVRFVk9KdXBKQndJNVg0cEJSdUpLYVNrcGFGVnF1OTQrc1lHeHZoN0dCTFBYdGI2dG5iWUc5cmpiMmROZlhzL2orQnhNN09tbnEyMXBpWUdOK0ZPeFAvVksyYU5lUzMxYnR1ZTMyYlR0MzVab1hoK3JQSGdvbTlFc213Q2MvV3FPck42MDhQckhGYkhJMWF6Y29GL3lFckl3MVh6NFlFako1VTVkejJuWHR4cG1NM3dzOGNaZG04ajVuNS9uOHhNN2ZRbnpjMk1XWHdZMVBvMG50SXBldFBIdHhGZW5KaWhmRzgzR3dBNHE1RnNldXZGVlZlZitEWXAvOC9ibzJhYTVjdkFwQ1dkSVAzWGhpTFJsM1Mwc3JQditUK2t4TmlDZDYrRG9WQ1FaL2g0M0YyOTJMN21pWHMzdmg3cGRWWjdrUm8rSG1tUE43cnJ1NHBoQkJDQ0NIdWpDU1hDQ0dFRUVJSUlZUVE0cEdnVkNoNGUvWlRQUGZhVnlTblpwQ1puY3ZuUDZ6a213OWZSaWt0TThRanBGaXRJVEVwallTa0ZPSnZwQkYvSTVtRXhEVGliaVNUa0pSQ2ZuN1JIZTJ2VWlseHFtZUhrNk1kem81Mk9Edlk0K1JvajdPakhVNE9kamc1Mm1Obll5bXRhTVI5NGVubWhGWmRURng4QWg3dWJuZThuMWFqWWMvRzM3a1JkNVdrK0d0TWVta3VwbWJtZHlGUzBHcTEvUDdUNTF3K0g0S3BtVGxUWnI5ZmJVV1BjZE5mNVZyVVJXN0VYbUhwZnovazJkYy9OVmpUSTJCVWxXdFBIZGhGMU1YUUtzOUhoSjBtSXV4MGxlY0hqbjJhdE9RYi9MVnNQdEVYd3lncUxBQktFazJjM2IxbzN0YVg1bkJ1M01zQUFDQUFTVVJCVkcxOWNmVnFTR0ZCUHN2bmY0SzZ1SWdlQTBiaTZ0RUFld2RuRHUzYVNORFdQL0Z1M29ZVzdmeHVlYTgxRlJzWGowNnJ4c1BOOGE3c0o0UVFRZ2doN2c1SkxoRkNDQ0dFRUVJSUljUWp3OWJha3ZkZmU0Ylo3ODFEcTlYeWQxZ2ttd01QTTNwd3o3b09UWWhhS1NvcUp1NUdDbGRqRTB1cmo2UVFuMWhTaFNRcEpSM3RiYmF0VVNvVU9OU3pMVWtXY2JERjJkRWVKd2M3bk11U1J4enRzYmV6bG9RczhjQlFLQlIwYk5lTTAyZEQ3MHB5aVZLbDRvVjN2dUYvWDc3RitiK1BzK0RUMTNqMjlmOWdZMWZ2anZaVkZ4ZngrMDlmRUhicUVFcVZpcWRtdm9PVHEyZTE2NnhzN0hoNjVydjgvTVViWEQ1L2x2OTk5VFpULy9VUjVwWlcxYTU5OFoxdktveWxKc1V6NzhQWjJObzdrSkdXZ29tcEdjLysreis0ZWpTb2RBOUxhMXNpdy85R3FWVFJzbjFuV3ZwMG9WV0hMdGc1T092bkZCY1ZzdVM3OTBtNEhvT3JSd09HVFh3V0FGTXpjOFpNbWNteUh6NW0rYnhQbVBycVJ6UnQzYUhhdUt0ekppU1VqdTJhU1FLYkVFSUlJY1FEUnBKTGhCQkNDQ0dFRUVJSThVaHAwOUticHg0TFlQbmFRQUFXTGR0RVo1OFd1THZLSjZERmd5Y3JKNWZyc2NsY2pVdmtXdXdOcnBYK21aQ1lkdHNKSkRiV2xyaTVPT0R1Nm9pSGl3TnVybzY0dXpqZzZ1S0FVejA3VkNybFhiNExJZTZ0YnI2dDJicjNFQ09IRHJvcisxbFoyL0xpM0s5Wi9OVmNya1ZkWlBXaXIzait6UzhxblZ2V0dvWmI1RGxrcHFXd2ZQNm5YTDE4SG9WQ3djVG4vMDNMOXAxckhFK2pGbTBaTi8xVjFpeitsdWlMWVh6N3pnekdUWCtWNW0xOWEzTmJSSVNkNXM5ZnZrV2pVZlBVeSsrZ0xpN2k1eS9lNE1lUC84V3dDZFBwMm5kWWhZUU5Vek56WG5yblc5enJOOExZeExUQ25sa1phZnoyM2Z0Y2o0bkF4cTRlVTEvN0dCTlRNLzM1dHI0OThSODhsb003LytLWGI5NWgrSVJuNlRsb3pCMGxoZ1FkT016SWdFNjN2VjRJSVlRUVF0d2JrbHdpaEJCQ0NDR0VFRUtJUjg1VDR3Wng2RVFZMFZmaktTZ3M0c3NGcS9qKzQxZWtHb09vRTFxZGpxU1VkSzdISlhMMWVpTFg0cEs0R25lRDY3R0pwR2ZtMUhvL3BWS0pxM005M0p6cjRlN3FoSnVyQSs3T0RuaTRPZUxxN0lDVjVkMXA4U0hFZzZLYmIydSsvZmxQVWxMVGNIUzRzd29qWmN3dHJKangxcGVzK2VVN2hwZFc0aWdzeUtjZ0x4Y3pDMHRNVE0zUXFJczV1bmNyUUpXdGN5NkdudVQzbno0blB6Y0hJeU5qSnIzOE5tMTlhMTh0eTg5L0lPcmlZdjVhT28rTTFHUVdmeldYc2MrOFF2ZitJMjY1VHF2UmNPSHNjWTd1MjhiRjBKUFlPVGp6NHR0ZjQrenVCY0MvUGw3QTd6OTl3ZnJmNW5GNDF5YTY5QjFLK3k2OURTcTFOR2pTc3RLOUw1dzl6cCtMdnlVbkt3TTdCMmVlZitOekhKd3JWbzhaK2VRTThySXpPWDE0TDV0Ky81bS9qd1V4Wk55MDI2cGlrcHlhU21UVVpicTlQYm5XYTRVUVFnZ2h4TDBseVNWQ0NDR0VFRUlJSVlSNDVCZ2JxWGg3MWlSZWVPTmJOQm90b2VGUmJOaCtnTWVHOWE3cjBNUWpMaTBqaTZncmNWeStFazlVVEJ4WFl4T0pqVStpb0xDb1Z2c29sVW84WFIzeDhuU2h2cnR6U2ZVUlYwZmNuT3ZoNGxSUHFvK0lmeFFURTJQNmRQZGgxNzVnbmh3MzlxN3RhMnBtenRNejM5RWZwOXlJNC92M1hxcDBib3QyZnBXT083dDVvVktxc0xGMzRPbVo3K0Rkck0xdHg5T3QzekJzN1IxWi9iK3ZjUEZvUUpjK1E2cWNlL1h5ZWZac1hFWDBwVEFLQy9JeE5qR2w5NURIQ0JqOUZHWVdsdnA1OVp4Y2VmbmRiemtXdkoyOW0vOWcwOHFGYkZxNUVFY1hkMlovOUdPVjdYYzIvZjR6QjNmK0JVQ0RKcTJZTXZ2OUtsc0hLUlFLSnM1NEF4czdCNEsycmVGYTFDVzJyRnJFaSs5OGc3bEY5ZTE5eXR1MU41amUzWHd3TnBhM0xvUVFRZ2doSGpUeUx6UWhoQkJDQ0NHRUVFSThrcHA0ZS9MMHVFRXNYYjBEZ01VcnR0Q2xReXM4M1ozcU9ETHhLRkNydGNUR0ozTDVTaHhSTWZGRVhva2wra3BjclN1Um1KdWJVTi9EaFFZZXJuaDV1dERBMDVuNkhpNjR1enBoYktTNlI5RUw4ZkFaSHRDZDk3OWV4b1N4bzFDcDdzM2ZEUmVQK2pnNHU2UFRhYUcwTFpXcHVTVXQydnN4YU96VGxhNnA1K1RLMU5jK3hzSFpEU3NidXp1T29WV0hMcnorK1dLVVNpVXFWZFV2Mzd1NE55RDJ5bVhjdkx4cDM3a1huWG9Pd01MS3B0SzVTcFdLN3YxSDBLWDNFTUpPSFNiMHhBSHNuVnlxVEN3QjhPblNtMlA3dHRGN3lHTU1IUE0weW1xKzVncUZnbUVUbjZWUmk3WWMzTFdScDE1NnU5YUpKV3FOaGcxYnR2SEpHOC9VYXAwUVFnZ2hoTGcvRk9yYzZOdHIzaXFFRUVJSUlZUVFRZ2p4Z0ZPcnRiejAxbmRFUmw4SG9FMUxiMzc0WkJaS3BWUjlFRFdYblp0SFZHa1NTZFNWT0NKajRyaDZQWUZpdGFiR2V6alkyMURmMDRVR0hpN1U5M1NsdnFjTDlUMmRjYlMzUlNIdG1vU29rVGMrL3BsK2ZRTVlObWhBWFlmeVFOQnFOTlVtZmR5SnZKeHNMS3lzNzluK045c1d1SnVnNEQxOCtkNEw5KzJhWlY1OS8wZk9ub3NrNks4Zjd2dTFoUkJDQ0NFZUZsSzVSQWdoaEJCQ0NDRWVVYm41QmF6WnVJOURKOEtJVDB5bG9LQ3dya01Tb3M2ZHV4QkQvOGRmcmVzd3hEOVFhbm9XcWVsWi9CMFdXZGVoUEpUTXpFeHhkM0dnWitlMmpCL2REMHR6czdvT1NkU0JwOGNONUt1ZjFqSWtvSjhrQ2NJOVRTd0I3bXRpaVZhcjVmYzE2M256cGZIMzdacENDQ0dFRUtKMkpMbEVDQ0dFRUVJSUlSNUJwME1qK0hyQktoS1QwK3M2RkNHRUVPS09GUlFVRW4wMW51aXI4UVFHbitEZkx6OUpwM2JONmpvc2NaKzFiZGtJRHhjNzFtN2N6SVN4bytzNkhIRVhyZDJ3R1E4WE85cTA5SzdyVUlRUVFnZ2hSQlVrdlZzSUlZUVFRZ2doSGpHblF5TjQvY01Ga2xnaWhCRGlrWlNZbk03ckh5N2dURmhFWFljaTZzQXIweDlqNWVxMXBLU20xWFVvNGk1SlNVMWw1WjlyZWVYWngrczZGQ0dFRUVJSWNRdFN1VVFJSVlRUVFnZ2hIaUc1K1FWOHZXQ1YvdGpaeVpFWG41MktUOXMyT05TenI4UEloQkJDaU51WG1wYk8yYkJ6L0xUNE41SlRVZ0Q0NnNkVi9QcmZ0NlJGemorTWg1c2pvd2YzNFBzRlAvT2Y5K2ZXZFRqaUx2aCt3U0xHRE9tSmg2dERYWWNpaEJCQ0NDRnVRU3FYQ0NHRUVFSUlJY1FqWk0zR2ZmcUtKVTZPaml6NTZRZjY5L2FYeEJJaGhCQVBOWWQ2OXZUdjdjOXZDMy9BeWRFUktLbGdzbWJqdmpxT1ROU0ZTWThGY09OR0hCdTJicS9yVU1RZDJyQmxHemR1eFBIazJBRjFIWW9RUWdnaGhLaUdKSmNJSVlRUVFnZ2h4Q1BrMElrdy9lT1hucHVLamJWMUhVWWpoQkJDM0YwMjF0YTg5TnhVL2ZIaGsrZnFNQnBSVjR5Tmpmamc5YWtzWGY0N2tWSFJkUjJPdUUyUlVkRXNYYkdLRDE2ZmlyR3hGRmtYUWdnaGhIalFTWEtKRUVJSUlZUVFRanhDNGhOVDlZOTkycmFwdzBpRUVFS0llNk45bTliNngvR0p5WFVZaWFoTEhxNE8vR3ZHT09aKzlCK1NVMUtyWHlBZUtNa3BxYno5NGFmOGE4WTRhWWNqYnB0V3F5VTlOWlhpb3FJcXordDB1dHZhVjExY2ZNczVCZm41VlY1WENDR0VlRlJKY29rUVFnZ2hoQkJDUEVJS0NncjFqNlVWamhCQ2lFZVJvME05L2VQOGZIbGo3NStzVjdmMmpCM2Fnemx6M3ljN082ZXV3eEUxbEoyZHcydHozK2V4WVQzcDFhMTlYWWZ6UUhoenhnemVuREdEb3NMQzZpZVhzM0xSSW43NTczL3ZVVlQzWDFYM1U5VjRkbVltWDh5ZHk4VnpGYXRZcVl1TGVmdkZGemwrOEtEQitKc3pabkJvNzk1YnhoRzRjU1B2ekp4NXl6bWZ2dkVHNjFldXZPVWNJWVFRNGxFanRlYUVFRUlJSVlRUVFnZ2hoQkJDUEpUR2oreExXbm9XYzk3NWdHLy84eEhXMWxaMUhaSzRoZXpzSE9hODh3SGRPalJqL01pK2RSM09RKzlDV0JqcTRtSzBXaTFLNWNQL1dlS3E3cWVtOTVtWG0wdmN0V3NBYURVYUFKSnYzQ0R5d2dXRGVjbUppUVpqVFZxMFFLRlExQzdZMjZpSUlvUVFRanpzSkxsRUNDR0VFRUlJSVlRUVFnZ2h4RVByK2NraldieDhDeS9OZVpQdlB2c1lKMGRwcy9JZ1NrNUo1Ylc1NzlPdFF6T2VtenlpcnNONUpIVHYwd2UxV3YxSUpKWkExZmRUMC90TVNraGc3ZEtsQm1Pbmp4NGw3UFJwZzdHekowNXdJU1JFZi96VzU1L1hPcmxFSzhrbFFnZ2gvb0VrdVVRSUlZUVFRZ2doaEJCQ0NDSEVRMHVwVURCanlranM3WU40OGRWLzgvbUg3OUswY2FPNkRrdVVFeGtWemRzZmZzcmp3L3daTjdKUFhZZnp5QmoyK09OMUhjSmRWZFg5MVBRK0d6WnB3dHd2dndSSzJ1SzhNM01tZzhlTW9XdXZYdm81Yjg2WVFjQ0lFZlRzMzc5V3NkMWNBVVdyMFpDY21NaVJvS0FLYzd2M2xhbzhRZ2doSGsyU1hDS0VFRUlJSVlRUVFnZ2hoQkRpb1RkK1pGOWNuZW94NSsxM21mcjBKTWFNR0ZiWElRbmdyODNiV0xweUZhL09HRWV2YnUzck9oenhDSGh2MWl5S0NndjF4eXNYTGRJLy9yTHNzVUtCaWFrcEtwWEtZRzFsWTJXaUl5SUF5RWhMTXpnR1NFdEpZZFBxMVFielk2OWNJZmJLbFFyN1NIS0pFRUtJUjVVa2x3Z2hoQkJDQ0NHRUVFSUlJWVI0SlBUcTFwN0dEVDM0Nk51bG5QbzdoRmRmbm9Hamc3VEpxUXNwcWFsOHYyQVJOMjdFOGVNWHIrTGhLdCtIbXJnU0ZjWGViZHU0R2hXRlZxUEJ5ZFdWTHY3K2RPblZxMExybGpkbnpBRGdrM256TURFMXJYVDhTbFFVKzdadkovYktGUlJLSlY0Tkd6Sm85R2dhTktwWTNTYzlOWlhEKy9aeEtUeWN0SlFVRklDYmx4ZDlCdyttVmZ1S2lVSHgxNit6UHpDUTZNaEljckt5TURFMXhkWGRuWUdqUnRHNGVYT0R1VGxaV2V6ZnRZc0xvYUdrcDZXaFVDaHdkWGRuOEpneE5HblJvc2IzWTJKcXl1T1RKNlBWYUFnL2U1YXdNMmZvMGE4ZlhnMGJBaEI3OVNyelAvdE12M2JkOHVXc1c3N2NJSmFOZi96QnhqLytBTW9sb3dDTHZ2M1dZRjdac1ZLcDVQT0ZDL0h0M2gwQW5VN0hXeSs4Z0YrUEhqdytlYkxCdmtlRGd5dDhuWVFRUW9oSGhTU1hDQ0dFRUVJSUlZUVFRZ2doaEhoa2VMZzVzdUR6ZjdIcXJ6MU1mWEVXVDAwWXg3Z3hJMUVxbFhVZDJqK0NWcXRsN1liTnJQeHpMV09HOU9TOTJlTXdOcGEzSW1vaTdPKy9XYmRzR1ZZMk5uZzJhRUJXUmdieDE2K3pZZFVxcmwrNXdyZ3BVMnExMyttalI5bTBlalhPYm01NGVYc1RkKzBhVVpjdThiL3Z2dU9WdVhOeGRYYzNtTC80Kys5SlRVN0d6dDZlK3Q3ZVpHZG1jaTA2bXVVTEZ6TGxwWmRvMmE2ZGZ1NzVrQkJXTGxxRVJxUEIwY1VGNzJiTnlNbks0bXAwTk5kallneVNTMkt2WEdISi9Qbms1dVJnWm1hR1Y4T0dxSXVMaVkrTkpTWXlVcDljVWxQdGZYMEJPSFhrQ0FEZVRadlN0bVBIa210ZHZRckFZMDgvalhlVEpsWHVjZnpnUVE3dTJXTXc5c3JjdVFBY0NRcmk5TkdqK21QRlRXdDFPaDBBUnNiR3RZcGJDQ0dFZU5qSnYraUVFRUlJSVlRUVFnZ2hoQkJDUEZLTWpZMllNbUV3QTNyNU12L1g5V3phdnBOSjR4OWowSUIrR0ZYUkVrUGNHYlZHUStDZWZmeStaajBlTG5Zc2tHb2x0Ylp4MVNxR2p4dEg5NzU5OVZWS3pvZUU4UHZpeFp3NmNvVFdQajZWVmhDcFN1Q21UVXg3NVJXYXRXNE5RRjV1THYvNzdqc1NZbU1KM3JtVGlkT21HY3gzOS9KaXd0U3BOR2pjV0QrMmJkMDZEdXplVFhCZ29FRnl5YloxNjlCb05JeWJNa1ZmMFFNZ0t5T0RuT3hzL1hGK1hoN0xGaTRrTnllSGJuMzZNT3l4eHpBMk1RRWdKenViMUtTa1dueUYvbDllYmk0eGtaRWwrMlJsa1pxVWhJT3pzLzY4bVprWkZsWldWYTR2WHhtbGpHZURCZ0JZMjlnWUhOOU1YVndNZ0xFa2x3Z2hoUGlIa2VRU0lZUVFRZ2doaEJCQ0NDR0VFSThrRHpkSHZuaDNCbUVYb2xtNWJoZExmMS9ONk9GREdkaS9EMDdTTHVldVNFNU5aZGZlWURaczJZYTNsek52dmpTZU5pMjk2enFzaDFJWGYzOTY5T3RuTU5hcWZYdDZEeHpJM20zYk9IN3dZSzJTUy9vTkdhSlBMQUd3c0xSazRNaVJMUHZwSjJJaUlpck1uL1Q4OHhWYTcvUWNNSUFEdTNjVGUrV0t3WGg2YWlvQVRWdTJOQmkzc2JQRHhzNU9mM3drS0lpc2pBeWF0MjdONkNlZU1KaHJaVzJObGJWMWplK252SkNUSjFFcWxXZzBHblp2M2NxQjNidDUrYTIzOU9kL1g3ejR0dmF0aWNMQ1FnQk16Y3p1MlRXRUVFS0lCNUVrbHdnaGhCQkNDQ0dFRUVJSUlZUjRwTFZ0MllndjMzdUJpS2pyYk4xOWxLa3ZyS05wNHliMDdkV0RqdTNiNGVuaFh2MG1RaTgyTHA0eklhRUVIVGhNWk5SbGVuZno0Wk0zbnFGWlk2KzZEdTJoNXRlalI2WGo3WDE5MmJ0dG03N2xTMDIxS1cwVlUxNVpOWTdzckt3SzU4b1NTelJxTldrcEthUWtKWkdjbUFpQVdxMm11S2hJWDNXa2ZxTkd4RVJHc21icFVrWS84UVJPcnE2VnhuQStKQVNBbnYzNzF5cjI2aHc3Y0lDbXJWcHhQaVNFL3NPR3NYZnJWbFl1V3NTUXNXTUJtUFRjY3pTK1JidWR3L3Yyc1hmYnRocGRTNjFXbzlWbzlNY1phV2xBU1hKSlVXbWlDYUNmVXpaV1dYVVVJWVFRNG1FbXlTVkNpTnR5TFNZR2F4c2I3Ry9qRXg1eFY2L2k0T3lNbWJsNXJkYWxwNmFTbnBwS28yYk5LajJmbEpDQWc1TVRLcU43OTZQdFNsUVVrZWZQNCt6cVNucy92MXF0dlJFZno2RTllK2c3WkFnT1RrNlZ6dEhwZFB6eHl5OTA2TkxGb015a3VMKzBXaTBLaGFMQ0p6WEtKQ1lrRUhiNk5PMDZkY0xaemEzRys2YW5wbUptYm82NWhVV1ZjNHFMaWtoTVNLaXk3R1pOeVhOVkNDR0VFRUlJSVlTb3FGbGpMMTVyN01YTWFXTTRkdm84UjA2ZFl0bnZxMUFvaldqWHVoWDF2VHlwNyttQnA0YzdOdGJXV0ppYlkyNWhqdkU5ZkwzcFFWU3NWcE9mbDA5ZWZqNVoyZG5FeHNWekxUYU9hOWRqQ1EwL2owNnJwbU83Wm93TTZFVFh0NTdHeEVUYWc5d050dlhxVlRwZVZna2tQemUzVnZ0VlZoV2s3RFZaVGJsa2lUSVI0ZUhzMjdHRGE5SFJsWjdYNlhUNng0OVBuc3p5aFF1NWZQRWkzMzc0SVUxYXRNQ3ZaMC9hZHV5SVVxblV6eXRMVG5IM3VudUpSeEhoNGR5SWk2UFBvRUdjRHduQnh0YVdrUk1uY25qdlhncnk4d0VvS0NnZ0x5ZW55ajNLSjRWVVo4MXZ2eEZ5NmxTRjhhMXIxN0oxN2RvSzQrL05tZ1hBbDRzVzFmZ2FRZ2doeE1QZ24vVXZZaUhFWFhIbDhtVVdmdjAxOWIyOWVmR05Od3grV2FoT2NWRVJDNzc2aWtFalIrTGw3VjNwTHlsbGJpNnBlT3JJRWZaczNWcnBQOHJWeGNVcytQSkxWRVpHelAzOGM0eks5YnQ4YzhZTW5GeGNlUDNqajJzY1oyVXkwOU5adm5BaHVkblplRGR0U3B1T0hWSFZva2R2MU1XTG5EeDhtQUVqUnJEcWwxOXc4L0NnNzVBaEJuTjBPaDBocDA3aDJhREJRL0dHL1pzelpnRHd5Yng1ajB3bWZuWldGa3QvL0JHZnpwM3hIekNnMGpsbmpoNGxPRENRSmpjOVI2dnp4ZHk1OUJzNmxFR2pSbFU1Wi8zS2xZU2ZQY3UvUC83WW9JUm9iY2h6VlFnaGhCQkNDQ0dFdURVVEUyTjZkV3RQcjI3dDBlbDB4Q1drRUI0UlEyeGNFdnVDdzRsTFNDRTNONSs4L0VMeUN2SlJxN1YxSGZKOVpXU2t4TUxNSEF0elV5d3R6ZkZ3YzZTK3V6Tys3YnlZOG5ndlBOd2NxL3hRanJoOXlpcStwa1ZGUlFBWUc5KzdKSjdRVTZkWTljc3ZtSnFhMHFOL2Z4bzBha1E5UjBjY25KeDRmL2JzQ3ZNZG5aMzUxM3Z2RVhyNk5NY1BIQ0R5d2dVaUwxekExZDJkS1MrL1REMUhSNkRrZFZzQVpTMWVtN29WblU1SDRLWk4xSE4weEx2Y2h4QjkvUHhvMjdFakNiR3hBS3hmc2VLdVhBK2dTNjllQnE4RG5qNTZsQ3VYTDZOVUtoazFjZUpkdXpjaGhCRGlRU2ZKSlVLSVdtdllwQW10Zlh3SVAzdVdvSjA3NlQ5MGFJM1hSa2RFb0ZHcjhXN2FsRi9uemRObmtsZW1OcG5kNTg2ZXBTQS9INzhlUFF3U1MrNlcvTHc4ZnZ2eFJ3cnk4K25hcXhmSERoeGd6ZEtsVEp3MnJjYS9TRitOanNiWnpRMDdlM3VLQ2d2WnMzVXJiVHAyeE1uRnBkcTF1elp2NW5wTURPT2ZlUVpyVzlzN3ZaMkhTbkZSRVpmQ3cyblRvY045dVo2bGxSWEdKaWJzMkxDQnhzMmJWL2hVaFU2bjQrekpremk1dU5Dd2NlTTd1bFp4VVJGcXRkcGd6SC9BQUVKT25tVC9ybDBNR0Q2OHdwcGJWVDBCZWE0S0lZUVFRZ2doaEJDMXBWQW84SFIzd3RPOTh1cWRRdHd2QmZuNWxYNkFxeXhod3NIWitaNWRlOCsyYmVoME9pYk5tRUd6VnEzMDQ3ZXE4S0ZVS3ZIeDg4UEh6NC9FK0hnMi92RUgwUkVSckYyMmpCbHo1Z0JnYldORFJubzZLVWxKMVBmMnZ1TTRjM055aUx0MmpSSGp4M1B6SzEwcWxRb0hKeWNtdi9naURSbzMxbGR1T1JvY3pPWS8vK1N6bjM3U3Z6NldrcFJFWW54OGphN3AxYkFoRFpzMFFhVlNvVmFyMmJWcEU3WjJkbVJtWktBeU1xcXluWkVRUWdqeHFKSGtFaUZFQlNHblRoRi83ZG90NTVpYW1XRmlha3BXZWpvNy92cXJ5bmxsUFM3TFhBb1B4OHpNREk4R0RYaGw3bHgwV2kwckZpM0N6TXlNY1ZPbUdNelZhcldvaTRzeE5qR3A5azN4RXdjUEF0QzliOTlieml0UG85R3dhL05tZWc4Y2lJV2xaWlh6Y25OeStIWGVQRzdFeFRIK21XZm8yTFVyeGlZbUhOeXpCNER4enp4VGJWVUluVTVIMUtWTGRPelNCWUIrUTRad0lUU1V2MWF1Wk1hY09mb0tJR1cyclYvUHR2WHJBWmd3ZFNxSDl1N0Yzc0VCS3h1Ykd0L2ZvNkM0cUlpUDVzeWh1S2pvdnBXUlZDcVZQUEhzcy96MzQ0LzVjOGtTWnIzekRuOVdVZnJ5NXUvYnphcUxlZTJ5WlpYdUMzQm83MTRPN2QxYnF6M2x1U3FFRUVJSUlZUVFRZ2p4OEFvL2U1WnVmZnBVR0Q5KzRBQUF6VnUzdm1mWFRpbHRYM056cSthb1M1ZHF0TjdGM1oySjA2ZnoyWnR2Y2pVNldqL2VxSGx6emh3N3hzbERoKzVLY29tVnRUVyszYnZUMmQrL1F0dWI5TlJVMU1YRk9MdTZrcCticTI4amxCQVhoN21scGY0ZXl6aTd1cEo4NHdaT3JxNlZYbXZIaGczRVJFUncvY29WWG4zL2ZaemQzRGk4YngvWldWbE1tRHFWbzhIQkJHN2NTR3NmbjF1K3ZpeUVFRUk4S2lTNVJBaFJ3WVhRVVA0K2ZyeEdjNCtWL21KVGxmTEpKVHFkanREVHAybld1alVxbFFwSFoyZTBXaTFweWNsMDZkV3J3ai9pUTA2ZVpOVXZ2L0RXWjU5aDcrQlE1VFd1eGNRUWRla1N6VnEzcmxYdnppMXIxbkEwT0ppTXREU2VtRDY5MGptSkNRa3NXN0NBdEpRVVJqLzVKQjI3ZGdWZytMaHhhRFFhamdRRmtabWV6cVRubjhmNkZtK21YNHVPSmljclM5OCtwSDZqUm5nM2JjcVZ5NWVKdTNxVjF6LzZDQ2hKcVBudW80L29QV2dRZnQyN0E3Qjc2MVlLQ3dvWU5YSGlQNjdjcUU2bm83aTA3T2Y5Wkd0bng1Z25uMlRWTDc4UWVmRWluYnAxbzM2alJnQWNDUW9pS3pPVFFhTkcxZWo3Y1NNdWp1aUlDUDF4N05XckhBa0tBcURuZ0FHMDkvTkRvMWFUbUpCUTZmTTNOVGtaaFVLaEx5VmFGWG11Q2lHRUVFSUlJWVFRUWp6Y3R2LzFGL1djblBSSkpGcXRsbjNidDNNK0pBUXpjL05LRTAvdUZnc3JLN0l6TXdrNWVWSi9uZFRrWkxhc1dWUHAvTUNORytuWnZ6K1dwZFZCb09SMUpjRGd0ZHhlQVFHY1BYR0NrNGNQNCtUcVNzLysvZlZ0MXROVFUwbE5UcVpKaXhhMWluWHNVMDlWMnFwOTFlTEZYSXVKcVhMZE54OThVT240bDRzV1VaQ2Z6NmtqUjdnVUhxNS9MUzk0NTA3czdPM3g3ZDRkQzB0TEVtSmoyYjE1TTQ0dUx2aDA3a3c5UjBkKy91WWIvbHl5aENrdnYxeXI5dkZDQ0NIRXcwaVNTNFFRVmJxVFNoR3JseXlwa0tBU2Zla1MyWm1aTkMxWFZqSCsrbldLaTR2eHVvT3M5WDNidHdNbEZSWnE2dERldlJ3TkRzYmV3WUZSRXlkV091ZkV3WU5zWHJNR25WYkxFOU9uMDk3UHorRDhxSWtUc2JLMlp2ZVdMWHovOGNlTWVmSkoybmJzV09sZTRTRWhBRGc0L1g5NTFjRmp4bUJxYW9xYnA2ZCtUS3N0NmQ5clpXV0ZrNnNyMFJFUmhKNDZSZWVlUFdsVXJvZW91UGZhK2ZyaTV1V2xid1hUdkUwYjBsTlQyYlp1SFozOS9mRWZNQUFvZWE0M2JOeVlycjE3VjdwUGRFUUVtMWF2MWg5SGhJY1RFUjRPd0g5Ky9CRWpiMisyckZuRGlVT0hlT21OTnlvOEh4Wis5UlVKY1hITStmRERLcE9zNUxrcWhCQkNDQ0dFRUVJSThmRHo4Zk5qeWJ4NU9MdTVZVzFqUTFKQ0F0bFpXUmdaR1RGeDJqUnM3T3p1MmJXNytQdXpaK3RXTnY3eEJ5Y1BIOGJZMkpqclY2L2kzNzgvd1lHQkZlYnYyN0dENE1CQVhOemRzYksySmljN200VFlXSlJLSlVQR2pOSFBjL1AwWk94VFQ3Rit4UXEyclZ2SC9sMjdjSEZ6b3lBL240VFlXUG9OSFZycjVKS3FramhlZnV1dENtTzdObTFpNy9idDFQZjJKamMzbDVmKy9lOUtLKzVxdFZxMnJsMkxVcW1rWWRPbXRHemJsdWF0VytQczVnYVVKTUlzWGJBQXRWck5ZNlhKTFEyYk5NRS9JSUFEdTNheGF2RmlKazZiZGs5YXRnc2hoQkFQQ2trdUVVSlVhL3Y2OWVUbjU5TTdJQURIMGpmYUFkUnFOUi9Nbm8yem14dXozMzIzMm4yT2w3YXVNUzNYTnpTNnRLeGlVa0tDUVJXVVR0MjYxU2kybU1oSUxvU0dBdURkdEdtTjFwdzVkb3l0YTlkaVlXbkoxSmt6SzVRc1RFNU1aTk1mZnhCNTRRSjI5dlpNbWpHanlwS04vWWNOdzlYRGc3WExsckZ5MFNLYXRXN04wTEZqSzd3SmYrYllzUXByR3padWZNczQ4L1B5V0xOMEtRNU9Ub3dZUDc3QytmanIxOWtmR0VoMFpDUTVXVm1ZbUpyaTZ1N093RkdqYU55OGVZVjcyaDhZeU9XTEY4bkt6TVRVMUJUUEJnM28wYjgvTGRxMHFmVDZPVmxaN04rMWl3dWhvYVNucGFGUUtIQjFkMmZ3bURHMy9JVlBwOU94ZE1FQ0xvYUY0ZG13SVROZWU4MmdWMnhTUWdKN3RtM2o4c1dMRk9iblkrL29TTWV1WGVrZEVJREs2UC8vdDNSeis1WHl4L2VyUlk1VHVlYzdsQ1FsNlhRNi9QdjMxNCtWSlZGVmxWelNwVmN2ZkVzcmU3dzNheGE5QncxaXdMQmhBUHBmTmdjTUg4NjVNMmRZOGZQUHpINzNYVXpOekFBNHNHc1gxMkppR0RseFlxV0pKUS9MYzFVSUlZUVFRZ2doaEJCQ1ZHLzR1SEc0ZW5weU5EaVlLMUZSbUp1YjA4N1hsLzVEaCtMcTRYRlByejFnK0hCVVJrYWNPSGlRaE5oWWJPM3RHVHhxRlA0QkFaVW1sd3dZUHB6eklTRWtKeWFTR0IrUHRZME43ZjM4NkJVUVVLRzFqbCtQSHJpNHVSRWNHTWlWeTVlSmlZekUwdHFhZHAwNjBkN1g5NTdjajFhclpjL1dyZXpkdnAyT1hic3lkdElrRm43ekRUOTk5UlZQelpoUm9ZS3doYVVsMDJmUHhzdmJHN1BTMStiS3hGKy96dElmZnlRekk0TWhZOGNhZkxCcXlKZ3hwQ1VuRTNibURLbkp5WXgvNWhtRDE5dUVFRUtJUjRra2x3Z2hLaGorK09NRURCK3VQM1p3Y2lKdzB5Wk9IanBFdTA2ZENCZzVFaWNYRjNRNkhXcTFHcTFHVSswZW1lbnBoSjA1VTJIZXhkSUtEbnUzYlRNWWIrM2pVMjJjV3EzV29DSkVUWnc2Y29SMXk1ZGpZbXJLOUZtemNIRjMxNS9MenNvaWFQdDJqaDA0Z0Vham9VMkhEanoyOU5QVjlzdHM3ZU9EUjRNR3JGK3hnb2p3Y0NMUG42ZEYyN1lNSERrU2R5OHZ6b2VFa0oyWkNVQk9kalpKTjI3bzF6WnExZ3lOV2sxbWVycituZ0J5Y25KWXZXUUptZW5wUFBuY2MvcnpBRTZ1cnB3UENXSGxva1ZvTkJvY1hWendidGFNbkt3c3JrWkhjejBteGlDNTVIeElDTDh2WG95NnVCaGJlM3NhTm01TVZrWUdFZWZQRTNIK1BBRWpSakNnM1BjS0lQYktGWmJNbjA5dVRnNW1abVo0Tld5SXVyaVkrTmhZWWlJamI1bGNzbTNkT2k2R2hlSGc1TVRVbVRNTkVrc2l6cDluK1U4L1VWeGNqSXViR3k1dWJzUmV2VXJneG8xY3ZYeVpaMmJPMUxkVGFkYTZOVHF0bHNnTEYvVEg5MXBoUVFGWkdSbjZZek1MQzMwTG1jeU1ESTRmT0VDYjVqL25HUUFBSUFCSlJFRlVEaDBNa3F5cW8xS3BVS2xVQnNjbXBxWVU1T2VUVzY0djdKREhIaU14UHA3aTRtTFVhalhKaVluczJyeVpEbDI2NE9QbnA1OXJZV2xKVG5iMlEvTmNGVUlJSVlRUVFnZ2hoQkMzVnY2RFZEMzY5cVZIMzc2MVhsZVRjUUFUVTlOS3p5c1VDdm9OR1ZKcGRlaks1Z2VNR0VIQWlCRTFpaE5LV2k5UGZ2SEZXODY1bmZ1NW1icTRtTkRUcHduYXVaT2toQVI4L1B4NC9PbW5VUmtaTVgzV0xKYk1uOC84eno2anM3OC8zZnYyeGFXME1nbEEwNVl0RGZiUzZYUWNDUTVtKy9yMXFJdUw2VE40TUgwR0RUS1lvMVFxbWZUODg2eGZzWUpUUjQ0dzd6Ly9vV1BYcnZRS0NEQjQ3VmtJSVlSNEZFaHlpUkNpQWlzYkc0UFNnRjE2OWFLZHJ5KzdObS9tYUhBd2x5OWQ0dTNQUGtOVCt1YXlxcEpTZnpmdmNXanZYdjJiMFdWeWMzS0lpWWlneitEQitsS0p1elp0WXQrT0haaGJXRlFiNStGOSswaUlqYTN4ZmUzZHRvMWRtemVYVkN4NTVSVThHelkwT0gvcDNEa09Cd1ZoWldQRHlBa1R1SFR1SEIrOTlscU45Ly8weHgrNUVCcktqci8rSXVyU0pjek16UUU0RWh5c254TVRHV25RcC9UOWI3L2xXblEwU3hjc01OaHJmN2xQQTZ5ODZaZW5MeGN0WXR1NmRXZzBHc1pObWFLdmlnR1FsWkZCVG5hMi9qZzlOWlUvZnYwVmpWck42Q2Vlb0d2djN2cmtqWXZuenJIeTU1L1pzM1VyalpzMzExZCt5Yy9MWTluQ2hlVG01TkN0VHgrR1BmWVl4aVltUUVuQ1FXcFNVcFZmZ3hPSERuRnd6eDRzcmEyWlBtc1dWdVY2cm1abFpMQnE4V0kwR2cxUFB2ZWMvbE1KdVRrNUxQNytleTZlTzhmWkV5Zm8wS1VMQU5ObnphS29zSkQzWnMzU0g5OXJFZWZQRzN5OS9YcjA0UEhKa3dIWXMzVXJ4Y1hGOUJzNjlLNWM2My9mZjAvYzFhc1Z4c3ZhUEpYNSsvaHhneFpUYjN6eUNUR1hMejgwejFVaGhCQkNDQ0dFRUVJSUllNjFHM0Z4N05xOG1jZ0xGeWdxTE1UVzNwNEpVNmZTc1d0WC9SeExLeXRlZlAxMWRtN2N5T0Y5K3ppMmZ6K096czdNZXVjZGZTWGg4bzRHQjdONTlXcVVTaVVqSjB5Z1I3OStsVjVicVZReWJzb1VHalpwd3RZMWEvajcrSEY4T25lVzVCSWhoQkNQSEVrdUVVSlVLZlRVS1M2RWhkRnZ5QkNjWEYwWk5YRWluYnAySlRzckMyTVRFd3F5c2dERE5qZVZ5VXhQNTBod01LM2F0K2Q4U0loKy9PeUpFMmkxV24weUFVQjhiQ3gyOWVwaFpIVHJIMDgzNHVMWXVXRURUaTR1cU5WcTBsTlRiem0vckFxRVhiMTZUSjgxUzk4cnN6emY3dDBwTEN5a1U5ZXVtSm1iYytuY09ZQnFrd21PSHp4SWZtNHV4c2JHdE92VWlkWStQaVRHeDFQUDBaRXJVVkZFWGJ4SW8yYk5pSTZJb0czSGp2VHMzNTlUUjQ2d2R0a3lBRnEyYTZkL0V6NHJJNE5sQ3hlU2xwek05Tm16SzVTUUxGTjJ2emRuMDl2WTJSbjBYajIwZHk5RmhZWDQ5ZWhCdHo1OURPYTJhTk9HUG9NSHMzdkxGZzd0M2F0UExqa1NGRVJXUmdiTlc3ZG05Qk5QR0t5eHNyWTJTQmdwTHpvaWdvMnJWbUZzWXNMVW1UTnhjSFkyT0g5bzN6N3k4L0xvTTJpUVFibExTeXNyaG93Wnc1TDU4emx6N0pqQjgrRitxOStvRVUrVnR0KzVPVkVpNnVKRkFINzQ5Tk1LNjI1T0FDbFRWWEpGWG00dS92Mzc2NU02eXVUbjVaR1RuVjJoSFU5NU5uWjJEOVZ6VlFnaGhCQkNDQ0dFRUVLSWU2MmVveU94VjY3UXNIRmpPbmJ0U3J0T25ReGFjSmN4TWpabStMaHhkT25WaTRPN2Q2TlFLaXROTEFIbzNyY3YyWm1adEdqWGpnYU5HbFViZzErUEhyUnMxNDc0NjljcnZHNHJoQkJDUEFva3VVUUlVYVc0NjljNWUrSUVmeDgvVG50Zlh3YU5IbTFRN1NNdk54ZWcyaW9qK3dNRDBXbTFCSXdZb1U4dUtTc3AyTEJ4WTF4TE03aDFPbDNKTHdCTm10eHlQNTFPVjFLTm83UnlSOWtiMzVVcGU5TWRvRW1MRmp6NTNITllXbGxWT2IreWtwT0RSbzI2WlR4blQ1d3dhQTJrVXFuMFBUdURkKzdFM3NHQkx2NytSRWRFM0hLZlMrSGhyUG50TnpRYURlT2ZlUVpUVTFPU3k3VWxjWEIyUnFsVUFpVkpFREdSa2F4WnVwVFJUenhSWmZ1UnlQUG5BUXlxbTVUWHJsTW5kbS9aUXN6bHkvcXhzdTlSei83OWJ4bHZlU2xKU2F6NCtXZDBPaDFQUGY4OFhqZFZoUUc0R0JZR2xQeVNkYk95eElTNDY5ZHJmTTE3d2RiT2pyWWRPMVo2cnQvUW9SVGs1MWNZMzdKbURSNE5HdEN4bXFTWXNuWXhKdzRkSW5qblRnWU1IMDcvWWNNTTVteGJ0NDZEZS9id3l0eTVlTlN2Zjh2OUhwYm5xaEJDQ0NHRUVFSUlJWVFROTRLdHZiM0JoN3ZlL3VJTGZkWG02amk1dUREMnFhZXFuVGRvOU9oYXhXUmxiVTJ6VnExcXRVWUlJWVI0V0VoeWlSQ2lTa1BHak1HM2UzZDJiZHJFMlpNbkNmdjdiMmErOVpiK3plaXlOOHZMVjhxb2pKT3JLOTM3OXNXeFhDV0xrSk1uU1VsTVpNQ3dZZnc2Yng3OWh3N0Z5TWlJN0t5c2FwTkxGQW9GZHZiMnRQYnhvVUhqeHBYT3ljcklZUE9mZnhKMjVnd0E5ZzRPVEo4OSs1Njg0WjJmbDFkbGdvMmJod2VkZS9aRVUrNE4vWnZsNXVTd2ZmMTZUaDA1b2g5Yjl0TlBGZWJOL2VJTGJPM3RBWGg4OG1TV0wxekk1WXNYK2ZiREQyblNvZ1YrUFh2U3RtTkhnM3RNSzYxd1VsWHlTVDBucDVJWXNyUFJhclVvbFVxU0V4TUI5Ti9ubWxpK2NDRjV1Ym1NR0QrZUZtM2JWam9uTFRrWmdLL2ZmNy9LZmZKTEU1WWVSRlVsNkd4WnN3Wm5WOWNxazNIK1BuNmNnM3YzNmx2ZzZIUTZPdnY3NCtEa1JIeTVaSnI4dkR5T0JBVlJ2MUVqRkFxRndibnlhdk45dVZsZFBGZUZFRUlJSVlRUVFnZ2hoTGdmYXBwWUlvUVFRb2piSThrbFFvaGJjbkp4WWRMeno5TTlNcEtRVTZjTTN0aE9Ta2dBTUVnYXFVeGxKUWgzYmQ1TS9VYU5hTktpQllmMjdXUFJ0OS9pNnVFQlFLdjI3YXVOYS9pNGNSWGFya0JKa2tSd1lDQkg5KytudUtnSTc2Wk5pWW1NeE1qSTZKNGtscWlMaThuUHk2c3llYVB2a0NHWW1KcnFrMXh1VmxSWXlNL2ZmRU5SWWFHK2JkRE5yVlF1aFllelpONDhnekZIWjJmKzlkNTdoSjQremZFREI0aThjSUhJQ3hkd2RYZG55c3N2VTgvUkVRQ2RWZ3RVL1l0VjJhaENvZERQVVJjWEE2QlVxYXIvQXBSeTlmQWdQVFdWME5PbjZkS3JGOGJHeGhYbTZIUTZvS1NDVEczMmZ0akZYcjFLZWtvS1hYdjE0dGlCQTNUeDkyZlFxRkY4OWU2N3BKWW0zSlIzTlNxcTB0WTdaYXBxdFZPZHVucXVDaUdFRUVJSUlZUVFRZ2doaEJCQ2lJZWZKSmNJSVNvSTNMU3AwbkZ6Q3d1RGN4ZENRd0c0SGhOVDVScEhGeGM2ZGUwS2xMdzVYY1ovd0FDOG16WEQydGFXRi8vOWJ6YXVXc1hKdzRlcDcrMnRUNHk0bGNyZUlOZHF0ZnowMVZla0pDVlJ6OUdSd1dQRzBON1hsemRuektoeW43S0VoNXBtdFJjVUZGQmNXSWlGbFJYb2RKdzRkQWdBRnplM1N1ZWJtSnJlY2o4VFUxT2VuakVEZTBkSHdzK2UxYmVrcVFtbFVvbVBueDgrZm40a3hzZXo4WTgvaUk2SVlPMnlaY3lZTXdjb3FTcVRscEpDU2xJUzliMjlLK3lSbHBJQ2xKU1FMUHNhV052WWtKR2VYdVdheW95Yk1vWGY1cy9uYWxRVXEzLzlsYWRtektqd05iVzJ0U1U5TlpYSEowL0czc0doeHZmNUlEaTBkKzh0enlmZHVGSHBuQlp0MnRBcklJQ2hZOGVpTWpMaTJJRUQrblBQdlB3eWFyVWFnTkRUcHduYXNZUGg0OGJSdUhsei9aelU1R1JXTGxwRXR6NTk2Tnl6WjYxaWZwQ2VxMElJSVlRUVFnZ2hoQkJDQ0NHRUVPTGhKc2tsUW9nSzltM2ZYcXY1WjArZXJQSmNzOWF0OWNrbDVYWHIwMGYvMk1qSUNPZlNaSkVlVmJRV3FRbWxVc21ZU1pOSVMwN0d0MGVQR2xVcVNVdE81bi9mZjArZlFZTU1ZcXBLWWx3Y1AzMzFWWVhyZHZiM0Iwb1Nic0xPbkdIZ3FGSFkxYkF0aUdmRGhtaEtrd3lBV3liRFZNWEYzWjJKMDZmejJadHZjalU2V2ovZXBFVUxUaHc2eE9ralJ5cE5GQWs5ZlJxQTVxMWI2OGNhTlcvT21XUEhPSG5vVUkyVFM0eU5qWm55OHN2OCtObG5uUHY3YnphdFhzM29KNTR3bU5PZ2NXUFNVMU81RUJwSzk3NTlhN1J2K1FRVmpVYURxbzRxbm14WnMrYVc1K091WHRXM3ZTblAyc2FHOW41K2xhNXhMazN5eUV4UDU5aisvVFJyMVFyL0FRTU01aHpjc3djakl5UDZEQjVjNCtkVG1RZjF1U3FFRUVJSUlZUVFRZ2doaEJCQ0NDRWVQcEpjSW9Tb29McTJHL2w1ZWZ6OHpUZmNpSXRqMU1TSk5VNFVxRXBPZGpiN2R1ekF5Y1dGZHAwNjNkRmVUVnEwZ0JZdGFqdy9OeWVIakxRMEVtSmphelRmMWNPRG52Mzc2OXZOV0ZoWjBkckhCemRQVDZDa1ZkRHBvMGZwUFhBZzFPQU5lNjFHdzhZLy9xQkZtemI2c2RjLytzaGdUc3pseTZ4ZnNjSmdMSERqUm5yMjc0K2x0YlYrN0ZwcFVrbjVxaUE5Qnd6ZzlMRmpIRDk0RURkUFQ3cjA2cVZQMklnSUR5ZG81MDZNalkzcEZSQ2dYOU1ySUlDekowNXc4dkJobkZ4ZDZkbS92ejVSSnowMWxkVGs1Skt2ODAyc2JXeVk4dkxMTFB6NmE0NEdCMk5Ycng1OUJnM1NuKy9XcHc4aEowK3ljK05HSEp5Y2FGN3VuZ3NMQ2poMjRBQnRPblRBd2NsSlAyNXNZb0tKcVNsRmhZVkVSMFRRdEdWTHRGcXRRZUxRL1VnNnVkWGZpVGRuektCRGx5NU1uRGJ0dHZZT1BYMmFvc0pDa2hNVDJiZDlPMzQ5ZTJKdFk4UGZ4NDl6NXRneCtnOGJWdXZFRW5od25xdENDQ0dFRUVJSUlZUVFRZ2doaEJEaTRTZkpKVUtJV2ttSWplWDN4WXRKdm5FRHBWTEo1ai8vNUZKNE9QNERCbFNhY0ZBVDY1WXZKejh2anllbVR6ZElHbWp2NTFkbDFZZTdKVFU1R1lCNjVSSWFicWJUNmZRSkdhWm1ab3dZUDc3S3VZa0pDUmdaRytQbzRuTEw2NWExNDFreWZ6NEpzYkcwYXQ5ZWYrN21sajlwcWFrVjF1L2JzWVBnd0VCYzNOMnhzclltSnp1YmhOaFlsRW9sUThhTTBjOXpjWE5qN0tSSnJGK3hnZzJyVmhHMFl3Y09MaTVrWldTUWZPTUdLcFdLaWRPbUdjVHI1dW5KMktlZVl2MktGV3hidDQ3OXUzYmg0dVpHUVg0K0NiR3g5QnM2dE1ydnRidVhGeE9uVFdQRnp6K3pjOE1HYk8zczZOQ2xDd0FOR3plbS83Qmg3Tm02bFNYejUxUFAwWkY2am80VTVPZHpJeTRPdFZwTnk3WnRLK3pacGtNSHpodzd4dElGQzZqdjdVMTZhaXB2ZmZZWkFGRVhMN0ptNlZJbVRwK09kOU9tdC95YTEwYmN0V3VBWVN1bmU4Vi93QURhK2ZweUpDaUlBN3QzczJmclZwcTJha1ZFZURpTlc3U2cvN0JoTmQ3clFYeXVDaUdFRUVJSUlZUVFRandzK282ZFhkY2hpSCs0b0w5K3FPc1FoQkJDaUNwSmNva1Fva1pTRWhQWnYzczNwdzRmQm1Eb1k0L1JvWE5uOXUvYXhmR0RCN2tZRm9hYnB5ZitBUUg0K1BuVnVKTEVucTFidVJBYVN1ZWVQUTBxV1ZTbTdFM3UybEtwVk9UbDVsYW9lQUVRSFJrSmxDUmgzTXpZeEFTQStHdlg4R2pRb05ycjVPZmxFUkVlam1mOSt0WGVmOVNsU3dCa1oyWXlmZlpzbXJac3lZbERoMnAwUHdBRGhnL25mRWdJeVltSkpNYkg2OXV2OUFvSXdQT21XSDI3ZDhmVjNaM2d3RUJpSWlPNUVobUpoYVVsUG41KzlCazhXRi9Kb2p5L0hqMXdjWE1qT0RDUUs1Y3ZFeE1aaWFXMU5lMDZkYUs5cis4dFkydnQ0OFBnTVdQWThkZGZyRjIyREd0YlczMHlTc0NJRWJoN2VYRjQzejdpcmwwakl5ME5TMnRyV3JSdFN4ZC9mMzJybVBKR1RwaUFWcXZsWWxnWTEySmljSFYzMTU4ek5qV2xXSzFtOFgvL3krTlBQMDNIU2xvdzFkYmZ4NCt6YnNVSzdCMGNDRGwxQ2pzSEJ3WU1HNGFKcWVrZDcxMFZXenM3aG93WlE0TkdqVmk5WkFrWHc4SUF5TXZKNGR5Wk03VHQxT21XYlo0ZTVPZXFFRUlJSVlRUVFnZ2h4SVBPMWJta3F1c3pFNGJVY1NSQ0NDR0VFQTh1U1M0UlFsUXBKU21KUytIaGhKMCt6WlhMbDlIcGRIZzNiY3JJQ1JOdzkvSUNZTVQ0OGZRYk1vU0RlL2R5TkNpSU5iLzl4cTVObS9BZk1JQXUvdjc2TjcwcmN6Z29pTjFidHVEUm9BRWpKMHlvY0Q0bk94dUZRb0dwbVJsYWpZYTRxMWR2dVY5VlBPclg1MXBNRFAvNzdqczhHelRRVjNiSVNFOG43UFJwek16TUtxMTYwYWhaTTQ3dDM4K3Y4K2JScW4xN1RNM01xcnhHWG00dWtlZlBrNTJWeGFEUm82dU5xU0Evbi9xTkdqSDVoUmV3dHJVMU9QZm1qQm5Wcmc4WU1ZS0FFU09xblZmR3MyRkRucXJCdnVYVmI5U0l5UysrZU1zNVZiV0w2VE5va0VGTG5QSmErL2pRMnNlbnhuR1lXMWp3eFBUcGxjZm83YzNMYjd6QnIvUG1zV2JwVW5LeXN3MWEvTlJXMkprenJGNnlCRGRQVDJiTW1jUHhBd2ZZdVhFangvYnZwM0h6NWpnNE9XRm1ibzZSa1JFcUl5T01qSXdZL2NRVHFOVnFnZ01EMGFqVnFOVnFOR28xR28wRzc2Wk5hZGFxRlVxbGtwU2tKQUNESkpIaTRtS3VSVWNUZWVFQ29hZFBrNXFVaElXbEpXTW1UY0xZeElUOU8zZXk2cGRmc04rd2dkNERCK0xib3dmR3hzWVY0bjZRbjZ0Q0NDR0VFRUlJSVlRUUR6cFhwNUkyMDFNbURLN2pTSVFRUWdnaEhseVNYQ0tFTUpDZGxjV0czMy9uK3BVclpHVmtBS0F5TXFKTmh3NTA3OXVYUnMyYVZWaGphVzNONE5HajZSVVF3UDVkdXpnU0ZNU1dOV3ZZdTIwYmsxOThzZExFalF1aG9XeGV2UnBIWjJlbXpaeFphZExJcWNPSDJiRmhnOEZZNCtiTmEzMVBqMCtlelBvVks3Z1dIVTFNYWFVU0tIbVQzOVhEZ3hIanhtRm1ibDVoWFh0Zlh4TGo0emwrOENBblN5dTJWRVdwVk9MbzRrTC9ZY1B3NjlHajJwZ21USjJLaVlrSktxT0tQNFpmLytnamcrT1l5NWRadjJKRnRYditVems0T3pOanpod1dmZnN0dTdkc29aMnZMM2IyOXJlMWwzZlRwamk1dWpMdGxWY3d0N0NneitEQk5HblJnc05CUVZ5NWZKbklDeGRRRnhmWHFJcU9RcUdndFk4UFowK2VOUGorZVRab1FFcFNFc3QvK29ua3hFUzBXaTFRVWoxbnhQangrUFhvb1U4TzZkaWxDK0ZuejdKMzJ6WTIvdkVIeHc4ZTVGL3Z2VmZoV3ZKY0ZVSUlJWVFRUWdnaGhCQkNDQ0dFRVBlU0pKY0lJUXhZMjlpZ1ZxdlI2WFQ0ZE81TWl6WnRhTm11WGFYSkZ6ZXpzTFJreUpneCtBOFlRTkNPSGNSY3ZveVh0N2YrdkVLcHhNM1RFM01MQzVxMGJFbVB2bjNwTjNRb1ZqWTJsZTdYb2wwN2NyS3owV28wS0pSS3JLeXQ4ZTNldmVLOHRtMzFsVlFxNCtMdXprdHZ2bG1EdTY5bzRNaVJEQnc1OHJiV2xtZHBaVVhEeG8weEtuMkQzdHpDb3NJY3UzcjFhTkcyTFU2dXJnYmp4Y1hGdEdyZi9yYXF0dnhUMk5yYjgveWNPV1NrcHQ1MllnbUFsYlUxczk5NXgrQnI3ZG13SVJPbVRqV1lwOVBwOU5WSmREb2RTcVVTaFZLSlVxRW8rYk5jZFJKTGEydTY5dW9GQ2dWZURSdlNzbDA3QUJvMmFZS1RxeXNObXpRcCtiNjd1RlNJUjZGUTBLWkRCMXI3K0JCKzlpdzVXVmxWeGk3UFZTR0VFRUlJSVlRUVFnZ2hoQkJDQ0hHdktOUzUwZFYvL0ZvSThZK2lWcXYxYnl6ZkNaMU9wMjlCSTRRUVFnZ2g3bysrWTJmckh4L1l1YmtPSXhGQ0NDSHVuVjZEL3orNVB1aXZIK293RWlIRW8yRFpuenRaK3VjTytYa2loQkJDQ0hFTFVybEVDRkhCM1Vnc0FTU3hSQWdoaEJEaUh5WXg3aXFPcmg2b1ZMWDc5NlJPcDBOWDJpb09RS2xTM2UzUTZ0VGRUTHJXYWpURVJKelRIM3MwYUlLWmhXV1Y4Nk11aE9nZnUzbDVZMkZWZWRYQXZKd3NFcTdINkk4YnQyeC9GNkw5ZnhIbnpsQ1Fsd3VBdWFVbFRWdDN2S3Y3QzFFbUp5dUR6Yi8vakcvUEFKcTE3VlRYNGVnVkZ4VmliR0phcXpWRmhRV1ltSnJkbzRocTcwYnNGWkxpcit1UFczZnFWdXVmOTBJSUlZUVFRZ2doSGw3eUc2QVFRZ2doaEJCQ2lEdW0xV3BaOE9rY2RGb3RyVHAwb1V1Zm9UUnEwYlpHYTMvNy9nUE8vMzFNZi96aFQydXhzcmE5cS9HbDNJaERodzRuVjg5YXJjdlB6V0hOTDkvUnZKMHZYZnNPcmZWMWk0c0srZUdEVitnUk1JcXVmWWZlY1pKSllXRStDei83dC83NDVmZSt3N3RabXlybmw1ODc3YlZQYU5XaFM2WHpya1JlWU1sMzcrbVB2MW14NjQ3aXZObnFSVitSbFpFR1FKTlc3Ui9ZNUpLaytPdDg5ZVowL2ZGWFMzYzgwTWxPQlhtNS9QTHR1L3JqbWU5OWY5ZjJqZ3cvdzZJdjNnTEEzTktLVDM3K1MzL3U3TEZnMnZyMlJIV1hQcGh3dDJSbnB2UDFXOCtTbDVQTnhkQlR2UHJKQXV3ZEs3YWZ2Ti9pcjBheDhxZlA4TzBaUUw4UkUydTBScXZSOE4yN0wrTHEwWUNBMFUvaDBiREpQWTd5LzlpNzc3QW9yaTRPd0w4dHNFdnZIUVNrcUdBWGUrOWRZNnlKR28wbUdrczB4ZGlOK2lXeFJST05zZGRFbzdIRjNyc2lkcXlnRkJHa1NlOTEyL2ZINnJERExteGhLZXA1bjhlSHVYZnUzTGtMdTR2c25EbEh2ZnVCRjNENTVINm0vZlBtSStBWjFhem5BQ0dFRUVJSUlZU1F5a04vQVJKQ0NDR0VFRUlJcWJDbzU0K1JuNXNOQUxoLzR5SmNQWDAxQ2k2UnlXU0lqZ2hsMmc3T3RmUWVXSEx2K25rYy92dFBtSnBiWWRxaU5URFJjUDZYNFUveHovcWx5RXhMd2RQN04yQnNZb2FHTGRwcmRlNnJwdy9oZFZ3MER1MVlnL3VCNXpGazNEZHdkUFhRNFZHOHU2UlNLWEt6TTVtMm1hVk5OYTdtL1NLUmlCRWRIbElwYy9QNWhzeTJWQ0podG8vc1dvL0FjMGZnNHU2TjBWUG53ZGJSUmFQNVFoL2NRc0diN0RXNmF0YTJhN243elN5czBMQjVlOXk2ZkFyNXVkbllzMkU1SnM5ZlZhMVpOWjg5dW9PZHF4ZEJJaGJqOUlFZGNLN2xoYnFObXFzOTdzNjFzMGg5SFkvVTEvRjRlajhJUFFhTlJvK1BSMWZCaWpWSDJVb0pJWVFRUWdnaDVNTkN3U1dFRUVJSUlZUVFRaXJzeWQxQVpwdkQ0YUJCUUR1TmprdEpqR09DVWdEQXMwN1pXVGgwY2VmcVdlemZ1Z29BVUZSWWdCMnJGK0dyT1N2QTV4dW9QVFkzT3hOWjZha0E1RUV3ZXpZc2c1bUZsY1pyVEV0T3hNVmplNWwyZEVRb250eTc4Y0VGbCtSa3BVT3FVUGJJM05LNkdsZWpmdzl2WGFuUThRNHU3bkJ5ODlUUFl2U0liMUR5R25uNzg0c09EOEdOODBjQkFQRXhrZmg5d1dRTS8zS0dSa0ZYeC9kdVJrcGlYSVhXcEM2NEJBRDZmem9SWVUvdUl5TTFDUy9EbitKZTRIazBiOTlENDNQazUyWkRKcE5WWkprTUV6TUxlUHI0dzhMU0J1bXBTWkRKWlBobi9WSk1YN3kyM0tBY3NhZ1k1NC9zWnRwOEEwTTBiZE5GTDJ2U0p5NlhXOTFMSUlRUVFnZ2hoQkJTaFNpNGhKRDMxRi83emxUM0VnZ2hwTklZR1FuZzcrdUplblhjd2FVN0pna2hwTnJKWkRJOHZSL0V0TjFxKzhMU3hrNmpZNlBDbnJEYVhuVWI2blZ0VGR0MFJ1RDVJMGlJZVFGQWZuRjgzNVpWR0RscHR0cGpHd1MwUTU5aDQzQnkzellBZ0Znc3dvN1ZDekZ0NFI4YVpXczR0R01OUk1WRlROdS9hUnQwRy9pcGpvL2szWldka2NacW0xdThYOEVsdTljdHFkRHgzUVorV3ZPRFM5NWtMdkh3OWNmWWJ4YmhuL1ZMVVZ4VWlLTENBdnk5OWlkMEcvZ3BlZzRlVTJXWkxPNWVMNzlzazdkZlk5eTlkbFplZmtrbVV6dStmck0yTURJMkJRQXNtaktNRlF4VkVTdDNuWVBRMkFRanA4ekJ1cCsvaDFRaVFVRitMbmF0K3dYVEZ2MEJIay8xeDNLQjU0NHlnVzBBMEdQUUtJM2VjMTQ4ZTFUaE5adFpXTVBlMlUyanNaUzVoQkJDQ0NHRUVFSStMQlJjUXNoN2F1ZSswOVc5QkVJSXFYUmVIaTZZTTIwa3ZEdzBTOGRPQ0NHa2NzUkdoU0VybytSQ2FNUG1IVFErOXNYeng2eTJsMTlqdmEwTGtOL3hQMmJhQXZ5K1lBb0szNVRrZUJCMENYWU9MaHFWbU9qY2J6Z1NYa1hod2MzTEFJRDgzQnhzWFRVZjB4ZXRoWkdKYVpuSDNieDBBdUZQZzVtMm80czdQcDAwNjRPOEdLc1VYUEtlWlM1NVh4a1lDSmh0cWJTa0xJNS8wOWFZTXY4M2JGMDVIemxaNlFDQUMwZjN3TWpFREIxN0Q5Wm83bVU3VG1xVVBRZ0FsczhjcDVUeFpOL21sUm9kR3hFU2pJaVFZTFhqM0padVpvSkxLb083dHg5NkRCcU5Nd2QzQWdEaW95TngvdkJ1OUJveVZtbHNRWDR1TGg0dnlYamtYS3MyT3ZVWnF0RjVOaXo1b2NKckRXamZIU01tYURZUGh6S1hFRUlJSVlRUVFzZ0hoWUpMQ0hsUFhmNXZUWFV2Z1JCQ0tvVlVKa05pVWpvaW9tS3grK0E1ZkRWekphWi9PUlQ5dXJlcDdxVVJRc2dIUzdFa0RnQTBhSzVaU1J3QWlIcFdFbHhpNStSYUtZRUhOdmJPR1BIbERPeGNzNWpwTzM5a04xdzh2T0hmdExYYTQ0ZU8veGFKcjZMd09qNEdBSkQ2T2g1L3IvMEpYLzZ3QkZ3ZVQybDhTbUljanYyemlXbWJtRm5nOCsvK0I0SFFxTnp6cEtjbVljbTM2Z05lRkszNzZUdU54MjcvYllIR1kyZU1WbDlHWk5uMkUrQWJHS29kbDVYSkRpNHhzN1RSZUIyaytpaG1McEhKWkpCSXhFeW1EUmNQYjB5WnZ3b2JsdjZBclBSVStQZzNRZHR1L1RXZSswTU1zdW82NEJNOGUzZ0hNWkdoQUlCTHgvK0ZYNU5XcU9WVmx6WHU0ckc5S01qTEJTQXZPelBzaSs5VnZzOVVCNm1NbmRHRnk2MFo2eUtFRUVJSUlZUVFValVvdUlRUVFnZ2g3eFF1aHdNWFJ4dTRPTnFnYllzR1dMZjlFTlpzT1FBL1h3L1VkbmV1N3VVUlFzZ0hSeXFSNFA2TkMwemJ3OGNQTnZaT1RGdVRJSVczVWhManRCcGYycVM1djhLclhpT1YrK29IdEVYSFBrTnc5ZFJCQVBLTDVYczNMc2YweFgvQ3pzbTEzSGtOQlVKOE51MUhyUDV4Q29xTENzSGo4ZVhuVVhHQlhDd1c0WjhOUzVseU9EdytIMk9tL2NqNm5ueG9TbWN1U1hqMUF2bTUyZFd5RnM4NjlXRm1ZVlZwODNjYitLbktiQlNsVmVSNVhsWDRoZ0pXV3l3U3NjcTQyRHE2WU1yODMzRHV2MTBZL1BrMHRZRkdvdUppWnJ1aVFRa3JkN0hMM055OWRoWWV2djZ3Y3l6L3RmencxaFc0ZUhpWE8yN0ZYL0lTczZsSkNWZzJZeXpUdjNqOUFaaVlXU2lOajRsOGhyV0xwNWU1dHJjNEhBNkdmZmtkZnB2M0ZTUmlNUUI1MWlmRjRKSzA1RVFFbmozQ3REdjFIUVpYVDU5eUgxTlZVaXdYeE9Gd1BzZ2dJVUlJSVlRUVFnajVrRkZ3Q1NHRUVFTGVXUVo4SHFhTUc0eW56Nk94Wk0xdWJGNzFBN2owSVRjaGhGU3AwQWUza0oyWnpyUUQydGZjaStaOWhvNUR4Tk5nSkx5S0FnQVVGdVJqNStwRm1MWjRyZHFzSXZiT2J2aDR6TmU0ZXZvZ1BwazRFODd1WGlySEhkdTlFWEV2STVqMmtISGZvSGJkQnZwN0VPK2dyRkxCSmNmKzJWaE5Ld0crK09FWDFHM1l2TnJPL3k0eEtCVXNJaEdMQUxCZko5WjJqaGd4VWJNU0tvWDU4bXdjSEE0SDl3TFBhN3lPd3Z6OE12ZEpwVkljMnZrSGJsOCtCUWNYZDB4YjlFZVpyK1dVMTNIWXUya0ZaRklwbXJicGl0N0RQb2VGbGEzRzY5QUhCK2RhNlA3UktEd0l1b1FSRTMrQVcrMDZyUDBuOW02QldDd0NJQytscFVucExrVmxCYmJvaTB3aHVLU21aRk1oaEJCQ0NDR0VFRkoxS0xpRUVFSUlJZTgwQXo0UG93WjN4K0pWTy9FOFBCcCtkVHlyZTBtRUVQSkJ1WG5wSkxQTk56QkVvNVlkcW5FMTVlUHgrZmprcTFsWS9lTVVKbk5BVXNJcjdOMjBBbU9tL1FnT2g0TzhuS3d5ajYvWHVBWHFOR3dHTHBlbmN0eXpoM2NRZFBFNDAyN2RwUy84R3Jjc2QwNWpVM1BtN244ckczdjh0T20vY2g5RFlYNGVmbEVvbmZQRkQ3L0EzYnRlbWVNWFRQeVkyUjQxWlI3cU5HeW1jbHpZNC92WXZlNFhwcTF1SFFBMEtva0RLR2N1cVFsbWp1bWwwYmpaNC9xcTdQOXV5U1k0dXJqcmMwbVY1dEh0cXppd2ZYV0Y1MW55M1djcXMvV1VOdi8zM1JBYW03RDZaRElaaWdvTG1PMTltMWRXZUQyQXZHeE00WnNTTWtueE1UaTBZdzArblRSYjVkakRmNjlqWHZkeEw4TWhFQnJyWlExbEtTb3NnRlFxVWVwdjNhVXZXbmJxQmI2QklRcmVCTndBd011d0VEeTVKeTh4eHVGd01HRFVKSWlLaTVnc1NJcU1qRTByYitFQXdwOEdxMXg3ZXNwclpwc0REcDQvdnF2VnZCVFlSUWlRcmNPcEFBQWdBRWxFUVZRaGhCQkNDQ0h2TmdvdUlZUVFRc2c3ejZlMkd3RGdhUmdGbHhCQ1NGVktUMDFDK05QN1ROdS9hV3VsaTU2TDF4OG84L2dWczc1Z0FpOGNYVDB3YWU2dkZWcFA2UXZhcWppNWVhTFg0REU0dVc4YkFFQWdOSUpYM1liTS9vV1RoMVpvRFlwdVhqckpDcjVSWmU3dnUyQnQ2d0JBZmtGWjI0dkdBcUdSeHNjWUNvUmxqalVVQ0ZsdGZWNjh6czZzZWNFbGl1VTlkQm9uaytseE5aclJwSlJPNlRHelYrNkVXQ3hHWVg1ZWhjOWZXRkIyQmhGRk1paC9id3J6OHlDcnBPL1owQysrUTF4MEJOS1NFeEVjZEFsK1RWcWpjYXVPckRHM0w1OUMrQlA1ZTVXWmhUWEd6ZmdaUXFQS0RTN1o4dXRjUkllSDZIU3NUQ2JENXVXcWcyU0F5czlRc24zVkFpYURTbG5FWWhHMi9qcFBxM2tyZTkyRUVFSUlJWVFRUWlvWEJaY1FRZ2doNUozbjVHZ0RBQ2dvVUw2emt4QkNTT1c1ZmZrVTY0SnhuUWJLV1RGTXpDeFVIdnM2THBxVjBhTk9nMlpsanRXM1RuMkhJZVRCTFpoYldHUGc2RWxWWGhyalE1T1ZrY3BzdTNuNll2ci8vcXpHMVpEcThEb3VtdG51TTJ3Y3V2UWZvZkd4dnkrWWpKVEV1REwzQzQyTU1mekxHZGk0OUFjMGE5c052dldic1BhbnA3ekdzVDJiQU1pRHNiNzg0UmNtb0l0VUhSNlBQb0lraEJCQ0NDR0VrSGNkL1dWSENDR0VrSGNlVjRNVTdZUVFRdlJMTEJiaHp0V3pyRDRPbDZ2eDhSRWhEMWh0bi9wTjliSXVUWEE0SEh3MWU3bkdaVjJJN3NSaUVmSnpjNWkydVpWTk5hNm1SRmtaRlA3N2F5MkNMcFNVTmxxeDh6UzRQRjVWTGF0Y3BiUExBSUJFSW1aS3ZhZ2F3K0Z3MEt4dFZ6UnIyMVhyODRVK3VJWHR2LzBJUUo1WmFNYlN6VnJQOFZaY2RBU3o3ZVNtWFphNWIzOWF6MnJQL3J4dm1WazE3bDQvaDd2WHk4Nk9VVlJZZ04vbVQxSzVqN0pxVks2YThqb2loQkJDQ0NHRUVLSTdDaTRoaEJCQ0NDR0VFS0sxMjVkUElTY3JYZWZqdzU4R005dDh2Z0dyTkUxVktDdXdSSnNMektsSkNWZzJZeXpUSHYvOVQ2alh1R1ZGbC9aZXljNWdsOFF4dDZ3WndTVmxlZjdvYm5Vdm9VeEx0aDVUNnR1LzlUZmN1WHFtM0RHNkVpaVVqZEcwSkU1WjRsN3FIbHhTVXl5ZU9seXI4U01tL0lEaXdvSnl4MFErZTRSai8yeGsybC9OV1FGakV6T2QxcWRQaTlidFYxbmVhUE95MlloOUdRNEE4S3JiRUdPL1hWVHVQS2YzNzBEUVJYbXdGcDl2b1BkMUVrSUlJWVFRUWdpcFdoUmNRZ2doaEJCQ0NDRkVLMkt4Q0plTzc2dlE4WkdoRDVsMjdib05ZR0FvME1mU3FwWk0rZUpyWlRNeU5zV3k3U2VZTmsvTkJWdE54OVpyM0lJMVZsK1VnMHVzOVg0T2ZVbEtlSVgwbE5mVnZReXRoRDIrVjJsekN4V0NTNG9xRUZ3aWtZZ1I5a1MrVGtzYk8yeGFQcnZjTWpmbFdibnJISVorOFMya1VtbTU0NDd1V3M4RXhBeWZNRU9uYzVXbTdweWwyVG80cXgxVCt2bm02T1lKMHlvcUQxWWVvYkdKeW42cHJPUjdZQ0FRd01qWXRQeUpGSklMOGloekNTR0VFRUlJSVlTODh5aTRoQkJDQ0NHRUVFS0lWdTVjT1lPc2pGU2RqMzhaOWdTaTRpS21YYWRCZ0Q2V1ZlV1U3dXpYVTVrMnNhZ1lSV295SHBUUWRKeDJZOHM3djBCb3BIRkpvZExQazVwU0ZrZVY1dy92VlBjU3RKSVlHNlgwL1pYSlpNakx5WUtwdVNXcmYrYVlYa3h3Uk9uc1BHWHRFeHFWQkJnVUZ1U1Z1WTdVcEFSWTJkaUR4MWY5RWRPekI3ZVJtNTBKQVBCcjBrcXBKSmEybXJYdHBuYk1xWDNibU9DUzV1MTdWT2g4VmFtbUYzcVVpRXJLRWZGNDZqT1JLSlpzVWhjSVJ3Z2hoQkJDQ0NHazVxUGdFa0lJSVlTUUdrZ21reUV1TVFXaDRkR0lqVXZDcTRSa3hDZW1JaSsvQVBuNVJTZ29Lb1JZck4wZHRLVDY4ZmxjR0FtRU1EWVd3TVRZQ0M1T3RxamxiQTgzVndmNCtYckExY2tPSEQxZG5DYWtza2pFWWx3NjhhL2FjVE5HYTM1QjkvamV6VGkrZDNORmxzVXljL2syMkR1N01lVWJ5bUpsWTY5MEVWNHJwV05MOUhScCtQYVYwemo4OXpxOXpGVVpCbjAyQlcyN0Q5Um83THVVdWVUSi9SdlZ2UVN0cUNyaHMzbjViT1RuNW1ENjRyWGdWakJUaEdKNUZwbE1ocUxDQWdpRVJrcmp0cTJhajZ6MFZIajdOVUtYL3AvQXc4ZVB0Zi9PdFpLeVBhV0RTMll1MzZaMkhWdFh6cXNSR1dVV3J6OEFFeFZaUldJaW4ySHQ0dWs2elNtUlNsaHRMbGUzbjltTFo0OTBPcTQ4TGg0K3JPdzFnRHpyMUZ0OEF3MkNTeVFLd1NXVXVZUVFRZ2doaEJCQzNua1VYRUlJSVlRUVVrTVVGNHR3ODE0SWJ0NExRZkRqY0hCNGZEVDA5NE43TFRkMDY5SVVyaTdPTURNemhiR1JFWXlOak1IbjA0ZjA3eHF4V0lMOGduemtGeFFnSnljWGNmRUplQlVYajN1UFk3Rjk3MW5JcEdJMGJlQ0wxZ0grYUIzZ0QwTkR1c3VYMUR5M3I1eEdabHBLZFM5REkydCtuRnJ1L29FanYwTDdYaC9yUEw5aWlRZ0FOVC90UURYSXpreG50VGtjTHJMU2RjOTZvd3R6S3h1MWdYc3BpWEdJRGc5UnVTOHRPUUZXTmc0VkR0YlF0NUFIdDVUNjNnWnVYRHF4RDkwR2ZscWgrWVhHSnVCd09KQzlLZitVbDV1dEZGeVNtWmJDbExnSmZYQWJuZnNOWisxLzhld1JRaC9jQmdCWTJ6bkN0MzR6MW41N1p6ZTE2MUNWRVNVM08xTXBjRW1SUkZJU3RKRVE4MEx0T1p6ZHZkU09xUXl5VXFWMmRIMk9iVmp5Z3o2V3cvTDF3alZ3OTY3SDZpdFVLSTlrS0JDcW5ZTXlseEJDQ0NHRUVFTEkrNFdDU3dnaGhCQkNxbG40aTFpY09CK0VLMEVQVWNmSEI1M2F0OFBZejhiRHhkbXB1cGRHOUl6UDU4SGN6QXptWm1ad3RMZUhqMWR0MXY3NGhFVGNmL2dZSnk0RzRyZE4rOUd4ZFNQMDY5NEd2bDdxTDc0UlVoWHljN054NXRCZlRGc2dOTktpZk12N1J5clJUOWFCOTFseFVTR3J2WFhsdkNwZnc5SnR4MkZnS0NoM3pKMnJaMVQySjd5S3d1WVZjK0RwNjQvUlUrZHBYQTZvc3FVbEo2b01ockZ6ZEVYSzZ6aWNQN0liRFFMYXdzSEZYZWR6Y0RnY0dKdWFJeThuQ3dDUWw1TUZhMXNIMXBqd3AvZVpiVk16QzNqNCtETnRzVmlFZzl2WE1PME92VDRHbDh2VmVUMks3bHc5ZzFQN3QyczA5cmY1azlTT0tWMHFxS3FJRmNyTUFBQy9oZ2RnRk9hWGxFZFNsY1dtTk1YZ0VrMHluUkJDQ0NHRUVFSUlxZGtvdUlRUVFnZ2hwSm84ZVJhRlhRZk80VlZDS2diMTc0dS9OazJBclUzTkxSZEFLcCtMc3hOY25KMHdvRTlQcEtTbDRkekZLL2p4MTcvZzdtS0xVVU42b0VHOTJ1b25JYVFTbmR5M0RmbTUyVXk3YzcvaE9ITndwOHF4aTljZlVOa2ZkUEVFemlvRXFJeWNQQWUrOVp2cWRaMUdDdVU4S3BOWVZNeHE2K3ZDZVduVmRlRmJrVFpsam1vU0hvK3ZOckJFS3BIZ1h1QUZBUEtmb1ZRaG04U201Yk5Ra0plTGtPQ2IyTHB5UHNaOTl6K05NalpVdHZzM0xxanM3ekZvRlA3WnNBd1NzUmdIZDZ6QjVIbXJLbFJ1emRUTW9pUzRKRHRMYWYvVCswSE1kcjNHTFZubnlraE5RbWE2UE11UnVhVTFtbmZvcVhSODZRQ3RENDFJNFQyRXcrR296TkpTVTRqRklsWlpIRTJDUzFobGRHcDQ0QXdoaEJCQ0NDR0VFUFZxN2wrdGhCQkNDQ0h2cWZqRVZLemRkZ2p4U1prWU9Xd0llblhyVEhYb2lSSTdHeHVNSERZWUl3Wi9oRE1YTG1QRitnTndjYkRFMStNSHc4WEp0cnFYUno1QU1aSFBXTmtkbk54cW8wV0hubVVHbDVpWVdhanNmeG4rbE5ubThmandhOUpLbzR1VXVsQVZsRkZla0VSRkF5ZzJMcDJwMDNHdW5qNzQ1bi9yS25UdXN2ejUwN2ZNZHZOMjNkR3ljNTlLT1U5TkpUUTJVVHZteWYwYnlNbVNsKy94cXRjWUVTSEJ6TDVHTFRyZzF1VlRBSURJMElmWXRHdzJ2dnpoRjQzbXJVejNBeThDQUlSR3hxeFNKWTFiZDhhRlkzdVJGQitEbDJGUGNmZmFPYlRvcUJ6VW9TbFRjMHNrSmJ3Q0FPVGxzb05MOG5LeUVQYjRIdFAyYjlxYXRkL08wUlhEdjV5QjNldCt3Y0JSazFTK3ptZU83YTNUdWxwMDdJVzZEWnVYdVgvanNsbE1JTngzUDIvUTZSeFZRVEd6VDBXeTRwUVhnTFovNjIvTWV6ZVB4OGY4TmJ0aFpxRjlNSE5CWGk2cnJXM21FaDVsTGlHRUVFSUlJWVNRZHg0Rmx4QkNDQ0dFVkJHUlNJeC9EcDNIa1RNM01HckVVQ3ovYUVDbDNlVk8zaDg4SGc5OWUzWkQ3KzVkY09ESU1VeVpzeG9mOVdxTGtZTzd3OENBL2p0UHFvWlVLc1YvTzlkQ0pwTXhmUU5HVGdDSHExMUdCRkZ4RWFLZVBXYmFIajUrbFJaWVF1UVVTNmQ0MTJ0VTVlZnYwSHN3R3JmdVZLWG4vSGZUU3FRbEp3QUFoRWJsQjRISVpESmNPTEtIYVRkcDNaa1ZYREpvekZSSXBWTG00bnhNWkNnMkxaK05DYk9Xd3NqWXRCSldyOTZMWjQrWXgrZmZ0QTByaXdtSHcwR1gvaU93ZCtOeTJOZzd3OHJXdmtMbk1yTXNDVUxJemt4bjdYdDQreW9rRW5ud2dMR3BHZW8yVWc3MmFOeXFJMlJTQ1JxMTdGaWhkWlJtYW00SlUzUExNdmNyQnUwNnUzdnA5ZHlhMENWUVRWUmNwTlZ4dllhTVJiZUJuNnFkOC9HZGEweTdma0JiblFKTEFIa21Ha1ZtRmxacWozbjcvQUFvY3draGhCQkNDQ0dFdkEvbzAyaENDQ0dFa0NvUW41aUtSU3Qzd05uSkRUczJyS1h5TjBSclhDNFh3ei8rQ0YwN2RzRHY2elppeXB6VldEampjN2c0MmxUMzBzZ0g0TVd6aDRpUGlXVGFmazFhd3NlL0taUHRRVk1SSVE5WVpSTHFOQXpRMnhwSnpXUmo3d1FiZTZjcVBhZE1WbExXeHNpay9PQ1NrT0NiU0l5TkFnQlkyVHJBM2FjZWF6OEhIQXdkL3kyS2l3cnc4TlpWQUVCc1ZCaDIvcjRJaythdFpBVmNBUlhMUHFHcEt5ZExTazQxYnRWUnFVUk9rOWFka1p1VmdiYmRCMVI0UFJiV0pabXlzdEpUV2ZzVU14a0Z0T3RlNXJtYXRPbkNhcHRiV0tPNFVKNnhZOUs4bFdyWHNIZmpDbVNtSld1OFpsTGk4ZDFBVm1hYk5sMzc2VHhYV2xJQ3EyMXQ1NmoyR01YTUpRWlY4Tm9naEJCQ0NDR0VFRks1S0xpRUVFSUlJYVNTWFExNmlOV2JEK0R6ejBaaFVMOFBxeHdCMFQ5Ykcydjg4dU5jSEQ1K0VsL1AvaDNmVEJ5S0RxMnJQaHNCK2JCNCt0YUhzYWs1OG5PeklSQWFZZEJuVTNXYTU5bkQyNngyM1VZdDlMRTh2Vm04L29ENlFRcisyN2tXajk1a0JiQ3dzc1YzditoV2ZvUEhZLzlwYm1Bb2dMR3B1VTV6VlJiRjlSZ1lDcXB4SmVvcFhrdzNNallyZCt6NUk3dVo3V1p0dTRJRDVXdzhIQTRIbjB5Y2hmeThYSVEvdVE4KzN3QmQzMlNNRUJVWHNjYnlLN24weCt2NEdEeC9mQmVBUEJpbWxsZGRwVEZjTGhjZCt3elJ5L2tzcmUyWTdleU1OR1k3TXZRaDRxTkxBczVhZGU2cjhaeWFCSlFvK25yaGFxM0dBNEM5a3h0TTlQd2FXamg1cUY3bnF3cDNyNVVFQURtNmVzQ3JBdG1MMGxKZXM5b2FCWmRJU29JSnFTd09JWVFRUWdnaGhMejdLTGlFRUVJSUlhUVM3VDkyR2YrZHVvRlZTMytHajFmdDZsNE9lWThNNnQ4WDlmM3FZZTdpWC9BNkpSM0RCblN1N2lXUjl4amZ3QkROMjNmSDFkT0gwR2ZZT0ZqWk91ZzBUNmhDY0ltcG1RVXNyR3lRbDVPbGx6VWFHWnVDcTFBS1F4Y21aaFphalU5T2pHVzJiUjJjdFQ2K0xDMDY5a0tManIxWWZicVUyU2p0d3RFOXVIQjBqL3FCcGF6WWVSci8yM0N3d3VldktrV0ZDc0VsNVdRdWVYem5PaE1nd2VYeDBMcExQeFFWRnFnY3krUHpNWGI2UW14ZVBodWQrZzZEYi8ybUFKU0RTeW83TzhQVmt3ZVliQ2tCN2JxVk83YXM1MHg1enlYRmZZTS9uOFo2cldkbGxHUXVVY3llNGxXM0lleWQzY3BmZUJYVE5vQkYzeWJPWHFiUnVFTTcva0NxUWthUTV1MTdvR25iTHVVY1VjTEd3YVhjL1NtdjR4QVorb2hwdCswK1VPVTRVWEdSUmdGalNRbXZtRzB1andjTGhjQ2pzb2dwY3draGhCQkNDQ0dFdkZjb3VJUVFRZ2docEJKSVpUSnMvdnNZYmorSXdQcmZWc0RPbGtxWEVQM3o4YXFOOWIrdHdIZHpmMFI2UmpZbWZEWUFYSTd5WGZlRTZFT3p0dDBROCtJNTJuUWJvUE1jaW1VMWNuT3k5Sm9KWVByLy9vU2JwNi9lNWxNbk15MEZyK09pbVhaZVRoYlNVNU5ncldQZ0RkRVBVWEVScXhTSGtZbnF6Q1hGUllVNHRtY2owMjdRckMwc3JHMlJuQkNyY2p3QUdBcUVtTExnZDNBVTNtZUxpZ3JaWTRSR3VpNWRyWlRYY1FnT3VnUkFuazJsWmFmZWxYYXV0eFN6VTZTL3lWd1I5ektDeVo0Q1FLY3NLWGw2ZnYxclkvSDZBem9GZ25HNTNETDNTYVZTVnR2SHY2bmErYVJTS2JJVXNzRUE4b0ExVFk3VnhLM0xwNWh0SXhOVHBXQ2tsMkZQY2VYVVFTUWx4R0RXaXUyczU3VXFyeUtmTWRzT3p1N2xmai9lS2lvb0NkWXlNS1RnRWtJSUlZUVFRZ2g1MTFGd0NTR0VFRUpJSmRqODl6RThlaGFMZGF1V3c4ek10THFYUTk1amRyWTJXTDlxT2I2ZnR4QmIvajZPaVdOMHYvQlBTSG1jM2IzdzJkVDVhaTlBZmlqdVhqL0haSkFBNU9WS1ZzMlpnSUdqSnFORng1N1Z1TElQVzBGZUxxdHRiS3o2ZC9ENXc3dVJtWmJDdE52MytsaWorVXMvLzdNVkFxWUF3TXpDU3FONWRIRjh6MlpJSlBMQW1YcU5XOERTeHI3Y3pEK0dBaUd6WGF3UUJLUFlYOTQrSG84UEczc25jRGdjeUdReTVHUmxvTGlvRU1mM2JHTEcxUEtxQzc4bXJYUi9VTytRaFgvdVV4bVVFaFA1REdzWFQ5ZDZ2cFRFV0tYTU56R1J6L1FTcENZcUxzTGRhMmVaZHF0T2ZWalpTU0pDZ3JGcDJXeW1IUko4RS9XYnRTbHp2dHpzVEtRbEp6SnRkMi9sY2t5cUZCY3BCSmNZMU94eVdvUVFRZ2doaEJCQzFLUGdFa0lJSVlRUVBkdC83REp1UDRpZ3dCSlNaY3pNVExIcWw4V1kvUDBzV0ZsZHBoSTVwTktZVzFFV0prQ2VkZUhhbVVOSy9VV0ZCZGkvZFJWQ2dvTXdkUHkzTURXM3JKVHo5eDArWHFsc1Rsa1VzME4wN0QwWVhmcVBVSHZNbmF0bmNITGZOcDNYVjUwSzhrc0ZsNWdxWnk1SlRvakZ0VFAvTWUxNmpWckF3OGRQcC9ObGxnb3VzYWlrMTBoRXlBT0VQcmpGdE52MUdLVDJtQ1ZiandFQUN2UHpNSCtpZkx5eHFSbit0NEg5M0owNXBoZVRlZVB0TVlvc3JHMlpRSnlycHcvaHhmUEh6TDdlUThkcTkwREswTytUTC9VeVQxbE83TjFTcWZQcklqTDBvY3IrMjVkUG9mZlF6eXMwOTkzcjU1Q2Ztd05BWHNLbVhZK1BXUHU5L1pyQXh0NkpDUmk1ZXZwZ3VjRWwwUkdockxhN2R6Mk4xcUZZWnNwQVFNRWxoQkJDQ0NHRUVQS3VvK0FTUWdnaGhCQTl1bmJ6RWY0N2RRUHJmMXRCZ1NXa1NwbVptZUszSmYvRHBHOS9nS09kTlRxMGJsVGRTeUpFeWNwZDV5bzhoNmk0Q050V3pVZGs2Q09tejkzYkR3N090U284dDZhTzc5bk15cERoN2RjSVVjK2ZNQmZvUTRKdklpWWlGRVBHZjF2dUJWdGRHUXFFT3BYMU1EQVVhSFJjNmN3VzZzd1kzVVBydGVoVCs1NkRNSERVSkFBcU1wZW9LSXVUazUzQlpBRGhjRGpvTTN5Y3p1ZE9UMGxrdGMwdDlSTmNJaEdMd2VPWGZHU2pHQXpqN2wwUHZ2VTFMNTJpZUlGZklEVFdlaTJPTGg1TWNNbjVJN3VaZnErNkRmVld3cVZUbjhvdGtWTVRnMHRDSDl4bXRybGNMdlArY2V2eUtYVC9hQ1Q0QnJxVmtaSEpaTGgrOWpEVGJ0U3lJeXlzYlZsak9Cd08ydmNjaENPNzFnT1FsOGlKZXhrQlYwOGZsWE9HQk45a3RkMjkxUWRqeVdReVZtWVd4Y3dwaEJCQ0NDR0VFRUxlVGVvTHBCSkNDQ0dFRUkzRUo2Ymk5MDM3c1dUaFBOalowdDM5cE9yWjJkcGc2YUw1V0wzcEFPSmZwMVgzY2dqUnU2TENBbXo1ZFc2cHdKSjYrSExtRXEwREluUVZlTzRJN2dXZVo5cldkbzc0NG9jbG1EeHZGU3h0N0puKzNKd3M3Rnk5Q1BzMnIwUmhRWDZWckkwQWViblpyTGFSaXN3bHRlczBnSTI5RXdBZ29IMFBPTG5WMXZsOGNkRVJKZWN5TWRVcDZFZVZVL3UzWWVmcVJYang3QkZrTWhucU5XN0I3T3YyMFVpdDVzclBLL21lQ0kyMER5NXhkdmRpdHFVU0NRQjVOb3lCb3lkclBSZVJLOGpMeFl0bkplOWpIWHNQQVk4bkR5Ykt5OG5DbmF0bnl6cFVyY2QzcnlNbE1ZNXBkeTRqY0tkNWg1NFFHcHN3YlZYWm1BRDV6MXd4dU1URzNobjJ6bTVxMTFGY1ZNZ3FIV1pJd1NXRUVFSUlJWVFROHM2anpDV0VFRUlJSVhvZ0VvbXhlTlZPZlA3WktQaDQ2WDZSaXBDSzh2R3FqYkdqUDhYaWxUdXdidWszTURDZy8vS1Rta01tazRIRDRlaDA3TnZBa3Vqd0VLYXZsbGRkZkRsenFVNFh6SFZ4OTlwWkhQdG5JOVBtY0RnWS91WDM0UE1ONE9IcmorOS8yWWg5VzFmaDZiMGJKY2RjUDRjWHp4OWoxSlM1cU9WVnQwclcrU0hMeTJFSGw1aVltaXVONFhBNGFOYTJHMjVkT1lVQkl5ZFc2SHp4MFpITXRuTUZnbFJLeTgvTndkUDdRWGg2UHdqMUdyWEFxS256Y0h6UFpyaDcxMFc5UmkzVVQ2RGdiZFlSQURDenROWjZMYXFldDUzN0RvTnpMZjA5M3VyT2ZsTlppZ29MSUJBYUtmWGZ1WG9HWXJHSWFiZnMxQnRweVlsNGZQYzZBT0Q4a1g4UTBMNjcxa0Z6TXBrTUY0L3VZZHAxR3pabkJRY3BFZ2lORU5DdU93TFBIUUVBUExwOURmMUdmS2xVL3V6Rjg4ZklWd2phYWhEUVZxTzFLR2JNQWJUUGlFUUlJYVJxaWNWaXZJeUlRSGhJQ1BvT0dWTGR5eUdFRUVKSURVV2ZOQk5DQ0NHRTZNRS9oODdEeWRFVmcvcjFxZTZsRUlKQi9mdmkzb05IMlBQZkJZd1ozcXU2bDBNSUFIazVtejkvK2haMUdnU2dTLzhSV2dXRUZCYmtZOHVLdVlpSkRHWDZhbm5WeFlSWnk2b2tzRVFtaytIQzBUMDRlK2d2Vm4vUHdXUGdWYStrQkpXUmlTbkdUbCtJNjJmK3c0bC90ektsVjlKVFhtUGRUOStoMTVBeDZOUjNtTTRCTmpYVnFDbHpxL1g4ZGs2dXpIWitxY3dseGlxQ1N3Q2dhZHV1Y0t2dEN5TmozVXZZWmFZbEl5MjVwQ3lPa3g2RExRcnkyZVY5QkVJaitEZHRoZTZEUm1zOVYzckthMmJic2xSNUZFMTQrdnF6Mm5aT3J1ZythQlNyVHlJVzQvR2RhMmpVcWhPNDNBODdTZTZGbzN1UUVQTUM4VEV2a0o2U2lDVmJqN0ZLd3Noa01nUmRQTUcwWFQxOVlPdm9nblk5UG1LQ1MzS3kwbkhsMUFIMDBQTG5IUngwQ1Ftdm9waDIxNEdmbER1K1RkZitUSENKUkNMR3JjdW4wT05qOWpsdlhUckphdGZYTUxpa21JSkxDQ0dreGt0TFRrWllTQWpDUWtJUUZSNk80aUo1T1ROMXdTVngwZEc0Y3ZZc29pSWlVSkNYQjRGUUNEZFBUNHlkUEpsVjFvOFFRZ2doN3gvNlRVOElJWVFRVWtIeGlhazRjdVlHZG14WVc5MUxJWVR4N1pTSitIelNOSFRyMkJ3dWpsU21pVlMvbzdzM0lENDZFdkhSa2JoOTVUUjZEQnFGVmwzNk1xVWd5bEtRbjRzdEsrYmcxWXN3cHErV1Z4MU1xS0tNSlpscEtmaDM4d3BXS1I0QWFOdHRBTG9OL0ZUbE1lMTdmUXgzSDMvcyt2Tm5aS1FtQVpCZnVEMjVieHNpUWg3Z2s2OW13c3hDK3d3U05WWGpWcDJxZXdtTTNPeE1WcnVzTWpXMkRzNndkWEN1MExsQ0g5eG10ZldabWFZZ3J5UzQ1RzBtaWNHZlQ5Y3BHQ1loOWlXemJldmdvdlh4ZDYrZlk3WDdEZjhDZkw0QnF5OG5Ld1AvYkZpR2svdTNJNkJkTi9RY1BFYXJJS3JoRTJab3ZTNXQ3TnU4VW05ejVlZm1JQ2toQnEvam92RTZMZ2F4VWM5Wis4OGMzTWxxNStWa3c5TEdqbW5mdVhvR2Fja0pUTHROMS80QWdOcDFHOERkMjQ4Sm9ydDA3RjgwYk5FQmppN3VHcTByS3lNVnh4VXlLM243TllLbmIvMXlqN0YzZG9PM1h5UG0vZTMybGRQb052QlRjSGs4QUVCR2FoS2UzQXRreHR2WU84SGR1NTVHNnlrcUtoVmNvaUtEQ3lHRWtPcTFZc0VDWmxzZzFDd0k4T2FWS3ppMmJ4K2tVaWxzN08zaDZPS0N3dng4dkFnTGcwUWlvZUFTUWdnaDVEMUh2K2tKSVlRUVFpcG83YlpER0RWaUtHeHQzcDhMaGVUZFoydGpnMUhEaDJMdDFvTllOcjlpWlI4SXFhak10QlE4dW4yTmFlZmxaT0h3Myt0dy9kd1I5QnYrUlpsM3doZms1V0x6OHRtSWZSbk85TG5Wcm9NSk01ZEJhR3hTcVdzV0ZSZmg2dWxEdUh4aW4xSjVoNjREUGtIdm9aK1hlM3d0cnpyNDlxZjEyTE5oR1o0L3ZzdjBoejhOeHFxNVgySEV4QjlRdDJIelNsbjdoeXduSzRQVk5qRlRuYmxFSDU0b2xEL2ljRGp3cmQ5VWIzTm5aNll6MnhaVzhtd2p1bVpaaVlzcWVmMDR1WGxxZGV5VGU0RTQrZTlXVmwrcVFyYVd0M0t5NWQvM3pMUmszRGgvREwyR2pOWHFQTTNiVjI1WkhGMkNTMHBuM3RpeGVoSFNraEtSazVWZXhoR3FaYWFuTU1FbFJZVUZPSE93SkFPU3Fia2xtclR1ekxSN0RSbURUY3RtQVFERVloSDJiVjZKcVQvK3JqWUlMek10R1Z0V3pFVnVUaGJUMS9Qak1Vcmo4bk56a0oyVmpwek1OR1JucHJPZVo0QThRQ1gwd1MzbVBmbjYyY09RU3FYTS9uYmRCMm9jTkZSY1dNaHFDd1FVWEVJSUlUV05tNGNIZlAzOTRldnZEMGRuWnl6ODVwdHl4NGVIaHVMb3YvL0MzTUlDSThhUFIyMWZYMlpmWVdFaERBd05LM3ZKaEJCQ0NLbG1GRnhDQ0NHRUVGSUJUMEpmSUQ0cEU4cy9HbERkU3lGRXlkQkJBM0QwMUJrOGVSYUZCdlgwVjY2QkVHMVoydGhoOXNvZE9Idm9iOXk2ZkpLNVdKbjZPaDQ3MXl5R3QxOGpEQncxQ1U1dUpjL1QvTndjYkZvMkMvRXhrVXlmbTZjdkpzeGFXcW1CSlVXRkJiaHo5UXl1bkRxQXJQUlUxajZCMEFoRHgzK3JjYVlPWTFNempKL3hNODRmM28zelIzWkRKcE1Ca0dmWDJMWnlQbm9QL1J4ZCtvL1E5MFA0b0wwTmNnQUFvWkd4Mm92eXVrcDlIWS9JMEFkTTI5bmRDNmJtbG5xYlB5dWo1TGxuWWFWNzlxbUN2RndrdkhyQnRGMDlmVFErOXRXTE1PelpzSng1M3I0VkVoeUVqcjBIcy9vVVh5dUtXVHJlTlMrZVBjS0ZvM3VRbFBBSzJSbHBySDNSNFNFYXplSFhwQ1ZjUFh6aDZ1a0xWMDhmbUZ1V0JCOGYzN09KRlp6U2RjQW5ySkk1UHY1TjROZWtKWk1WSnpZcURFZDNiY0RIWTc4dTgzeEZoUVZZTmU4clZyWWJnZEFJTnk0Y3c3bkR1NUNibllXOG5Fems1V1F6cGJyS0UzVHhPT29IdEVWYWNpS0NMaHhuemRtOG8rYWw5a29INVFtTUtMaUVFRUlxaTFRcTFha3MzZFE1YzVqdHR5Vnh5anZIMGIxN3dlUHhNSDc2ZERnNHN6UEFDVFhNZkVJSUlZU1FkeHNGbHhCQ0NDR0VWTUN1ZytjeGN0Z1FuVDdJSWFTeWNibGNqQncyR0xzUG5zUHlCVjlWOTNMSUI4N0V6QUlmai8wYWJib1B3TEhkR3hEK05KalpGeG42Q0wvUG40eVduZnFnMXhENTNmYWJsczFDd3Fzb1pveXJwdzhtekY2bWMvWUdtVXlHWXdvbEl3Q2dxSWg5WjMxazZDUHNYTE1JaGZsNVNzZjcxbStLd1o5UGc0MjlkcVZVT0J3T2VudzhHclc4NitLZjlVdVpDOEFjTGhlMTZ6YlU4bEZVRGNYc0J3QUFMY3FiVkxlMHBKSnlJNVkyOXBWMm5zRHpSMWxCRncwQzJ1bHQ3b0w4WEJRclBEY3RiWFYvSENFUGJqTHJ0SGQyMDdnY1UySnNGTGF2bWc5UnNmeENrNEdoQUJLeENGS3BGQy9EbmlJOTVUV3M3UnlaOFpscHlTWHIxZUg3UG1OMDVXWXUwWlNCb1FBUklRL1VEd1JnWm1FRlZ3OGZHSnVhNC82TkMwei91TzkrVWpuK3liMUEzTHA4aW1uYjJEdWpkZGQrU3VNR2pwcU1pSkNIelBjKzZPSnhPTldxamRaZCtxcWNWeUEwZ25lOXhxenlOVVdGQlhoNDY0cEdqNk8waUpBSFNFMUt3SW05bXlFV2k1aitscDE2YTFXS0xEOHZoOVd1aWpKbWhCRHlyc3ZOenNiVmMrZnc3UEZqWktTbmc4UGh3TkhaR2IwR0RZSjNYWG41dlZrVDVWa3BGNjllalFzblR1QnVZQ0FLQ3d1eGZOTW1yZWZTUm5oSUNGS1RrOUdxUXdlbHdCSkNDQ0dFZkRnb3VJUVFRZ2doUkVkaGtiRjRsWkNLWHQwNnF4OU1TRFhwMmEwTGR1emVpL0FYc2ZEMWNxdnU1UkFDUnhkM1RKaTFERS91QmVMbzdnM0lURXNCSUw4Yjh1YWxFM2g0NndwTXpDMlEranFlT2NiVjB3Y1RaeTNYT2JCRVZGeUVmellzdzFPRk1pWUFjT0hvSHJoNGVLTmVveFlBZ05wMTZoWDRxYXdBQUNBQVNVUkJWTVBKelJNdnc1NHlZK3djWGRGcjZGZzBhdEZCcDNPL1ZiZGhjM3p6djNYWXVYb3hFbU9qMEhmNEYvRHc4YXZRbkJVUkh4TUpVVkVSaE1ZbUVCb1p3MUJnQkM2WGk0UlhVYml0Y0FIY3dGRHd6Z1JRWnFRbUlUM2xOZE4ycmxVNUdadlNVMTdqMXFXVFRKdkw1YUo1QjkyREl4VExqZ0JnUGZjQndOcldFYm9LRHJyRWJOZHBFS0RSTWJGUllkaThZZzRUQ01Yajh6Rm0rbzhJUEhzRXp4L2ZoVXdtdzQzelI5SC8wNUtTYTJrSzMzY2JleWVkMTF2ZFhEeThZV0FvWUFJNzNqS3pzSWFycDQvOG40Zjg2OXR5UlRHUnoxakJKYW9reEx4UUtzMHpkUHczNFBNTmxNYmEyRHVoNy9EeE9MSnJQZFAzMzg0L1lDZ1FvRm5iYmlybjc5Si9PQ3U0cEN4OEEwT1lXMWpCM01vRzVwWTJNTE93Z3BtbE5maDhBNXo0ZHdzQWdNZmo0L3poWFhoNlA0ZzV6c2pZRk4wR2ZxcDJma1hKQ2E5WWJXT1R5aXRSUlFnaDc0TzQ2R2hzWDdzV2VibTVFQXFGY1BQd2dGZ2tRa0pjSEY1R1JDZ0ZoRnc1ZXhZM3IxeUJtNmNuTXRQVEt6U1hKa0llUGdRQStEZHBndFNrSk55OGVoVnBLU2t3TlRORC9TWk5VTGRCQTkwZlBDR0VFRUxlR1JSY1FnZ2hoQkNpbzVNWGdqQ29mMS93ZUx6cVhnb2haZUx6ZUJqVXZ5OU9uTCtKN3lpNGhOUWdEUUxhb1U2REFKdy84Zyt1blQ3RWxHc295TTlGUVg1SmVRY1hEMjk1WUltSmJvRWxlVGxaMlA3Ymo0aUpmTWIwY1RnY3lHUXlpRVhGMkxsNkVRWjhPaEd0dS9ZSGw4ZkR5RWx6c0dydVJGaloycU5EcjhGbzJyYXIzb0lyYk95ZE1HM1JHdHk2ZkFydGV3N1N5NXk2ZW5qekNpNmYzSzkybkt1SDVtVlVxdHVsNC90WTJVVGN2ZXRWeW5sTy9MdUZsZEdoYnFNV1RLQ0Jwcmc4SHFRU0NRQjVVSXlpWncvdnNNWloyVG5vdE02aytCaEVLR1FJYXRKYWZURHN5N0NuMkxweUhsUFNoTXZsWXVUa09hamJzRGtLOC9QeC9QRmRBRURReFJObzErTWpXTm5LMTVZY1h4SklZT2Zvb3ZWYWgwK1lvZlV4MmlnZDJGRVdIbzhQdnlhdFVGeFk4Q2FZeEpjVlNLS0x0T1JFYlBsMUhnb0w4cG0rdHQwR3dOdXZjWm5IdE8wK0VPRlBneEg2NEJZQWVlYWxmWnRYUWx4Y2pKYWQreWlOZDZ0ZEIvNU4yeUF0T1FHV05uYXdzTGFEcGJVZExLeHNZV0Z0QXd0ck81aGJXTVBZMUt6TWM0YUhCTVBEMnc5K1RWcGg4NG81ckgzZFBob0pZMVBOZzBORXhVVUl2bkdSYVJzWUNtQmVnZkpPaEJEeXZpdkl6OGRmR3pZZ0x6Y1hyVHQxUXQvQmcyRmdhQWdBeU0zSlFWcHlzdEl4RDI3ZHdyUjU4K0RnN016Ni80OHVjMmtpL3BYOGQzMUJYaDVXYjlnQVVYRXhzKy91alJ0bzBhNGRCbzhlcmRQY2hCQkNDSGwzVUhBSklZUVFRb2dPaW90RnVCTDBFSDl0bWxEZFN5RkVyUjVkTytIenJ3NWk2cmhCTURSVXZrdWFrT3BpS0JDaTcvRHhhTjYrQnc3dC9BTXZuajFTR21QcjRBS0pWS0xUL09rcHI3RjV4UnhXSmdnN0oxZU1uam9mMjM5YmdNeTBGRWpFWWh6K2V4MXVYVDZGWGtQR29tN0Q1dmhoMlpaS3V4QnFZQ2lvOXNBU1FINHhXaDBPaDRPdUF6K3BndFZVakZRaXdjWGovK0xtcFJOTUg0ZkRRZjJBdG5vLzEvMGJGL0Q0em5WV1g1ZitJN1NleDlUTUF0bVo4cnVNbjl3TnhQV3poMkhuNUlyMDVOZTRjdW9BTTg3SnpWTmxkZ3ROblB0dkYzT3h5Y0hGSGJXODFOK2xmT3Z5cVpMQUVoNFBuMHo0QVEyYnR3Y0FOR3plRGxhMkRzaElUWUtvdUFqN3QvNk9MMzc0R1Z3dUQ3RXZ3NWc1SEZ3OHRGNXI4L2FWVnhZbk95T04xZWJ4eXY4b2JQVFVlWG83ZDhLcktHeGRPUTg1V1NWM2xMdDcxOE9Ba2VXWHF1TndPUGprcTVsWTgrTlVwTDRwOVNTVlNuRmcrMm9rSmJ4Q3YwOG1LQVc5ZmY3dG9ncXRkY0xNcFpDSXhWai95d3prNTJZei9mYk9ibWpYZlNCcmJIeDBKTEl5MG1CaFpRTlRDMHNJaE1Zd0ZBZ2hFWXVRR0J1TmsvdTJJbDBoYU1yRHh4K2NkNmk4RmlHRVZMV2d5NWVSblptSk92NysrT2dUOXYrOVRNM01ZR3FtSEJ6WVVxRThqZUo3ckM1emFTSWpUZjc3OU9TaFEramVyeCthdDJzSEhvK0hKOEhCT0xKbkQrNEVCcUsycnkrYXRHeXAwL3lFRUVJSWVUZFFjQWtoaEJCQ2lBNXUzZ3RCSFI4ZjJOcFlWL2RTQ0ZITHpzWUdQbDdldUhVL0ZCMWFONnJ1NVJDaXhON1pEWlBtL29yYlYwN2p4TjR0ck13bGoyNWZSVVJJTUhvUEhZZFduZnRvZklFeUtUNEdHNWZPUkU1V0J0Tm5iZXVBcithc2dJV1ZMY1ovL3pNMkxaMkozSndzQUVCaTdFdnMrSDBoQkVJajFHM1VBdTdlOVdCcFl3Y3JXd2NZbTVpQngrT0J3K1dDdytHQ3crR0FVenFiaVV3R0dmTlBDcGxVL2xVcWxVSXFsY2kvU2lTUVNpV1FpTjk4bFlnaGxZZ2hFVXRnWVcwREo3ZktLZU9paW5PdDJrd0dsOUlNQlVMVThxcURMdjAvZ1cvOXBsVzJKckZZaE9VL2pJUFF5QmpHSm1Zd01qR0ZrYkVwaE1ZbUVBaU5JREF5aHFHaEFEeStBWGc4SHNSaUVaSVQ0eEJ5UDRoVkRnY0EvSnUycmxDMkNWVVNZMS9pMEk0L1NwMm5qVTdsalR4OC9aa2dGYkZZaEtPN042Z2MxN2hsUiswWENpQWlKQmlQN2x4ajJwMzZETkhvdUkvSGZvMlhZVStRazUySk1kTitSTjFHelpsOVhCNFBQVC8rRFA5dS9wVTV4ODdWaStGVnJ5SHljM01BeUM5dXViaDc2YlRtaXNqUHpZYkF5RmdwY0tTNHFCQW45MjFqMmdhR0FnaU1qS3RrVGM4ZTNjSHVQMzloZ25VQWVmYWlNZE1YZ3NkWC8zR2NrYkVwdnZoaENmNWNQSjE1bndLQWEyZit3NnNYenpGaTRrellPampyYmIxU2lRUzcxeTFCVEdRbzA4Zmo4ekZ5OGh5bDliNktDc09oSFdzMG5yc2laYU1JSWVSREVQcElIbURkcm10WGpZK3AxN0NoM3ViU1JGRmhJUUNnU2N1VzZOaXpKOU1mMEtZTjhuTnpjZkxRSWR5OGVwV0NTd2doaEpEM0hBV1hFRkxEdkhyNUVtYm01ckN5MGY1T3lmaVlHTmpZMjBOb1pLVFZjUmxwYWNoSVMwTnRYMStWKzVNVEUyRmpaNmZSQjJDYUVJdkZpSStKZ1p1bnA5TGRWaktaRERFdlhrQm9iQXhIWi9VZmxCVVhGY0ZRSUZDNUx6NG1CaTd1N2lyM1phYW5BeHdPTEsyc3lwdzdJVFlXWnVibU1MT3dZQjFYVkZRRUI2ZVNPdUxabVpuSXpjbUJzeHVWR3FnT1VxbFVmb0duakF0TlNZbUplSEwvUGhvMmF3WjdKODNydjJla3BVRm9aQVFqNDdJL2ZCWVZGeU1wTVJHdVpUelBWS0huLy92ajVyMFFkR3JmcnRMUFU1Q2ZDME5Eb2Q3ZWd5dVRxTGdJQm9hcW41T2srblh1MEJaQjkrNVJjQW1wMFZwMjZnMi9KaTF4K0s5MWVIeTNKRHRFZm00T0R1MVlnL3VCNXpGay9MZHdkRkgvdTlkQUlHUXVlQU9Bc2FrNXZweTFsQWs0Y0hMenhOZUwvc0R1ZFVzUUcxV1NkYUdvc0FDUGJsL0ZvOXRYOWZqSTFQdHF6cS9sN3U4emJCeXo3ZUhqWCtIejJUcTY0TmUvendJQUUyRHk5cXUreWdCcGk4ODNnTkRJR0lteEx5czBqOURZQkgxSGZLR25WY2tsSjhSaTgvTFpLQzRxWlByNEJvYm9PM3k4VHZOMTdEMEVUKzRHcWd6dWVjdkczZ2x0dWczUWVtNkpSSXgvTjVXVWdiRjNka1BUdHBwZFlCSUlqVEJvN05jd05qR0Z1N2R5MEV5emR0MXcvOFpGUklUSXkrMDhlM2dieng3ZVp2WTd1bnJxWE1LcUl2NVlQQjJwcitQQjV4dkFRQ0FBbjI4SURnZkl6YzZFVkNwbHhublZiVmpwR1RURVloRk83dHVHd0xPSFdUOWZjeXNiVEp5OUhPYVdtZ2NtMnpvNDQ0c2ZsbURUc2xtc29Mdm9pRkQ4dmZZbmZQdlRlcjA4SHBsTWhyMmJmOFdUZTRHcy9qNUR4OEhGM1Z0cHZITXR6UVBoYXRkdGdNYXRPbFYwaVlRUThsNUxTWkpuZTlMbXN4VkxhOVcvVDNTWlN4TnZmOSswYUt1Y0dhNWhRQUJPSGpxRStKZ1l2WjZURUVJSUlUVlA5WHhpUkFoUktUb3lFdXVXTGNPZUxWdFlINEJwUWxSY2pIVXJWdUQydFd1SUNnOUh4TE5uWmY0cjdWNVFFRGF0V3FWeVhyRkloSFhMbCtPWDJiTWhGb2xZKzJaTm5JaVZQLzZvMVRvQklDSTBGT3RYck1DSkF3ZVU5aVVsSm1MRHI3L2k1cFVyYXVkNUVoeU1wWFBtNEhWOHZOSyt4L2Z2NDQ4bFMzRHA5R21WeHg3OTkxK3NXcmlRcVJlcXlwcWZmMGJneFl1c3ZqTkhqbURiNnRXc3Z1c1hMbUROenorclhXOTFtelZ4SW1aTm5JamlvcUxxWG9yZTVHUm5ZOTJ5WlVvL0owWEJOMi9pL1BIanlNL1BMM09NS3N2bXpzVzE4K2ZMSFhObzkyNXNXclVLMlptWkdzOUx6Ly8zZzB3bVEvRGpjRFJyclBwT0lYMTVkT2NhbG40L0ZxY09iSy9RUEpHaEQ3SG14Nmw0OGZ5eHpuTXMvWDRzTnErWVUrNllWWE1uWXRYY2lZaDYvb1RWTDVWSzhjZWlhZmhqMFRTZHowOHFybW1qaGdoK0hGN3VoVXhDYWdJekMydDhObTBCeG42ekNHWVc3QS9Ob3lOQzhmdThTWWdPRDFFN2o3V3RBMXAwbE45VnlUY3d4TGp2L2djN1IxZldHQnQ3SjN5OWNBMkdmL2s5SEp4cjZlOUJhTW0zUVRONCs1VWYrTldsL3dqbW40dUg4c1hlaW5nYnFNdmxjcXN0c09RdFZ3K2ZDaDF2WmV1QUwyYjhvdlN6cnFqUWg3ZFlXWEFBb04rSUwyRHZyTnVGRzNmdmVoZzdmU0ZzN0pXRG56a2NEdW8wQ01CWGMxWkFJTlR1eGdGQVh2YWw5N0RQbVovcngyTytWbHNLUmxHOVJpMVVCcGE4WGR1b0tYUEt6SmhSWFJrcTNnWkFpTVVpRk9UbElpY3JIZG1aNmF5L3Eva0dodWc1WkV5bHJ5VW1JaFEzemgxaC9iNjFjM1RGMUFXL3c5ck9VZXY1WEQxOU1HbnVyekF4S3duNnRyQ3l4ZWZmTE5KYm9BeUh3NEZBSUdUMStUZHRqUTY5QjZzYzc2QkJnQjhBMUE5b2kzSGYvcS9hMzFjSUlhU21lL3VaSzVmSDAvZ1lYaGxqZFpsTEUyOXZ2akkyVlE0aU5iZTBsSjliTElaRUxOYnJlUWtoaEJCU3M5VDhXMkFKK1lCNGVIdkR2M0ZqaER4OGlNdG56cUJybno0YUh4c1ZIZzZKV0F4UEh4OXMrK01QRkJZVWxEbDIrYVpOR3MvNzlPRkRGQllVb0huYnR1QWI2RmJyVzJuT0J3OEFBSTJhTjFmYUZ4MFpDUUJsWmxGUjVPamlBb2xFZ3IvV3I4ZTBlZk5ZR1NiOEd6ZUdwNDhQemgwOUNtdGJXelJXT05lVDRHQ0VQbm9FdjBhTlBzaHNDNVZKVkZ5TXNKQVExRy9TcEVyT1oySnFDZ05EUTV3K2ZCaGVkZW9vL1R4bE1oa2UzcjBMT3djSGVIaFZMRDIzcUxnWTRsSi9JTGZ2MWcyUDd0N0YxWFBuMEsxZlA2VmpWR1U5b2VmLyt5RXVNUVZjdmdGY25EWFBocU1MV3dkbkZCYms0ZHJwUS9CdjBocTE2emJRYVo1bmorNGc5bVU0VE13c3NHZkRNclhqQjM4K1hlbGlWbHB5QXJpOHNpOE14RWFGSVRVcEFYd0RRemk0bExwQUs1UGgxWXZuT3EyOUpwb3hXbjdoYk5TVXVlL1VuYml1THM3Z2NQbUlUMHlGcTdOZGRTK0hFTFhxTjJ1RDJuVWE0UERmZitMQnpjdE12NDkvRTdocldJYWs2NEJQY2ZmNmVZeVlNS1BNMGlWY0xoZk5PL1JFOHc0OUVSc1ZockFuOXhFYkZZNlUxN0hJemt4SFVVRitwUVpsY1RnYzlCMm1XL2FMOTFFdDczcDRHaHdFaVZqOHBteVFwTnp2UDVmTGhaV3RJNXhyMVlaZjAxWm8zTEpqcFdUUjZ0aDdDR0lpbmpHWkhmeWJ0a2E3SGg5VmFFNy9abTNnMzZ3TjYzbkc1WEpoYW00Sm9iRkpoZVlPYU5jZDJSbHBLTWpQZzdkZjQzTEhkdXc5QkZLWjVqYzNtSmhaWU1MczVkaSthZ0ZleDBVei9SNCtmbWpiWGZ0TUsvcmc2T0tPSnp3ZVpGS3AwdlBGMk5RTXRlczBRUGRCbzFSbTRkQTNyM3FOTUhEMFpCeis2MDhBOHN3ZFk2Yjl5QW9PMFphenV4ZW0vdmc3dHExYWdJelVKSXo5WmlHc2JCMzB0V1FBd01kanB5RW5Ld01od1RmaDd1MkhVVlBtbGhtOElqUXl4a2VqSnlNL0x3ZGlrVWorV3BWS0laTkt3ZVB4WUdGdEJ4Ly9KbkJ5ODlUckdna2g1SDFsWm02T3pJd01wQ1lubzVabnhkNDc5VG1YSWdkblorUmtaeU1qTFUzcDg2NkN2RHdBZ0VENGJtUmRKWVFRUW9qdTZEYzlJVlhvMGIxN1NDZ25Vd0FnLzArNG9VQ0E3SXdNblA3dnZ6TEg5Zjc0WTFZN0xDUUVRcUVRTHU3dStIcnVYTWlrVXV6YXRBbENvUkJEeDdEdnpwSktwUkNMUkRBd05GUjdwOU9kNi9KMDVHMDZkeTUzbkNLSlJJSnp4NDZoWTQ4ZU1EWmhmeWdxRm9zUjh2QWhiQjBjNEY2N05wNDlmb3lNdERSbS84Tzdkd0hJUy9FRVhiNE1WZDZ1eGM3QkFVUEhqTUh1VFp0dzRLKy84Tm1rU2N3WUhvK0hrUk1tWVBWUFArSDJ0V3RvRkJBQURvZURySXdNL0xkN041eGNYZkhKK1BHc3h6OXI0a1NsYzEwNWV4Wlh6cDVWNmxjMXRuVGZ6SjkrZ28yOXZjckg4RDRTRlJkajhmZmZRMVJjckZVQVUwVnd1Vng4OHNVWFdQMi8vMkhmOXUyWU5tOGU5dTNZZ1VmMzdpbU5WZlV6VTZSdXpRZisra3ZsdkFBUWVQR2l5dXdwcGVlazUvLzdJelE4R2czODZsWDZlVnpjdmRHeDEyQmNPWFVBeng3ZTFqbTRKT3p4UFppYVc4TFJ4UjNCUVpmVWpoODRhcExXZDByZnVYb0dBTkMwVFdlZExwNFU1dWRWK0VJYVVhK2h2eDlDd2w5U2NBblJJdzdyam5SOWw1c3dOalhEeU1sejBLaEZCeHpjc1FaOEEwTjhPbW1XeHVleHRMSERsQVcvd2MxVGZlQW1BTGpWcmdPMzJuVllmVEtaREJLeENCS0pCRktKQkZLcGhMbUlLcFBKM2x6SWxwV1VsbEU0bG9PMzN4Tk9TUm0vTjE4NVhDNjRIQTY0WEI2OS95bG8zYVV2V25mcHkrcVRTcVdRU3NTUVNDU1FTYVZNTmdvRFEwTzlCNUx3RFF4ZzU2U1E5ZVROYzQzRDRXRDRoQmxJakhzSk13c3JqSm95VjIvbk5MZTBCclFvbGFLSXkrVXhwWjVLNjlKL2hFWVpNWFVwSVdSdDY0QnZmbHFIaHpldklENG1FdmJPYm1qZXZvZkdHVko0ZkFQVWFSQ2c5WG5MMG4zUUtIUWZOQW9BdTh4VGVlVXpLMVBiYmdNUTl6SUNaaFpXNkRWa3JGNHlkOWc1dW1MNm9yVjRHUjZpOUQ2bEQxd3VGeU1uejhHQmJiOWowR2RUMUw2MktocGNSUWdocEVUdE9uVVFmT3NXN2dZR1ZqZ2dSSjl6S2ZMMTkwZms4K2Q0ZU9lTzBzMUt6NTdJczVkVzlNWXVRZ2doaE5SOEZGeENTQlY2OXZneEh0eStyWDRnZ0Z2WHJwVzdYekc0UkNhVDRmSDkrL0QxOXdlUHg0T3R2VDJrVWluU1UxTFFza01IMkRteVUrOCt1bnNYZTdadXhld2xTMkJsWTFQbU9WNjlmSWtYWVdIdzlmZlhLc1BCOGYzN2NmUEtGV1NtcCtPVDhleTdNSi9jdjQrQy9Id215MFBRbFNzSUQxRk9hMzdoeElreTUxY01kR25RdENrQzJyVEJ2YUFnM0wxeEEwMWF0TURMTjlrZkFLQjcvLzZ3dHJGQjVIUDVIZlBuang5SFVXRWgyblh0aXBpb0tHYWNUNzE2NkQ5c21OTGo4SzViRi9VYWxwUzlDTDU5RzJuSnllamV2ei9URi9yb0VWNkVoU2tkYjJKbVZ1WmplQi9KWkRLSWlvdXIvTHdXbHBZWTlPbW4yTE4xS3lLZVAwZXoxcTFScTdhOEJualE1Y3ZJenNwQ3o0RUROZnBRK1hWOFBLTEN3NWwyWEV3TUUrVFJybHMzTkdyZUhCS3hHRW1KaVNwZkUya3BLZUJ3T0xDMlZmMEJQejMvM3greGNVbHdyMVd4ekM4Ymw4NUVWa2FxMm5FU2tRZ0doZ0k4RFE3QzArQ2djc2RhV05uaXF6a3JXSDFweVlsNEhSZU41dTNsMlRaVzdqb0hBRGoyejBaY08vTWZ2dnRsSTV4cjFkYnhVY2dWNU9maS9vMkw0SEE0Nk5CTGRmcjA4c1JFaG1MTGlybm9NMnc4Mm5UcnIvNkFEMFRjeXdpRVBMZ0pINzhtT2djV2xWYkx6UlZ4OGNsNm1Zc1FBREN6c01LS3Y4NVUrbm5xQjdTRlo1MzZ5TW5PaExHcHVWYkhhaHBZVWhZT2h3TytnU0g0K2tuaVYrWGV2dSsveStUbGVxcm1aMkJ0NTRoWksxU1hveE1hR1dQOGR6L0J6Tks2VXJLajZNTEl4QlFML3RoVDV2N0tMRWZDNXhzZ29IMTNCTFR2cnZXeFFpTmpmRGx6U1NXc3FpVElyYXFDU2x3OWZiRHd6MytWK29kLytiM2V6MlZrWWdxL0ppMzFQdTliaGdJaFJrNHV2d3dpSVlRUS9ldlF2VHNlM3JtRHV6ZHV3TTdSRWUyNmRtVitoMmVrcFNFdEpRWGVkZXRXK1Z5S0FscTN4cVZUcHhCNDZSSzg2OWFGcjc4L0FDQXBJUUduRHg4R0FMVHIybFhyZVFraGhCRHlicUhnRWtLcVFVV3lPdnk3ZmJ0U2dFcFVXQmh5c3JMZzQxZVM2anNoTmhZaWtRaHVGWWhRdjNUcUZBQ2dTKy9lR2g4VGVQRWlibDY1QWlzYkd3d2NNVUpwLzYyclZ3RUF6VnEzQmdDTSsvcHI1czZ5MS9IeFdQUHp6MmpidVRQNmxicFFYWjRCdzRmRHhOUVVqUUlDa0pPZGphMnJWNnM5NXNCZmY3SGF5emR0VXZvRDZQaisvWEIxZDJmMXg4WEVJRGNyaTlXWGxaR0JGMkZoOUFkVU5Xb1lFQUFuTnpmWU9jaFRROWVwWHg4WmFXazRlZkFnV3JSdmovYmR1Z0dRdjM0OHZMelFxbU5IbGZORWhZZmo2TDhsSHd5SGg0UXd3UisvL1BrbitKNmVPTDUvUCs0RUJtTHl6Smx3Y2kyNXExVXFsV0xEaWhWSWpJL0g5NHNXcVF6Y291Zi8rK05WUWpLNmRXbGFvVG5Ta2hPUmtacWs4ZmlVeERpMVk5N1dWbGIwdHBSRS9ZQzJyUDY0NkFnSWhFWmxwaXVmTWJvSDdKeGN5N3pBcHVqbXhSTW9MaXBFd3hidDRlanFvWGE4b3V6TWRQejF4MDhvTE1oSDJKTjdhTjIxWDdYY1lWd1RyZjV4Q2dEQXdibVdtcEdhcStYcWdrdFhsSVBhQ0hrWG1KaFpWS2lzQkNINndNcHFRZ2dBSG84UE13dmRNczhRUWdnaEFPRGs2b3FQUjQzQ29WMjdjUExnUVZ3OWR3NE9UazRvTENoQVlsd2N1dlRwbzNGQWlEWnpiZnZqRCtZNG1VSzJNOFgrOGRPbUFaRGZSRFRrczgvd3orYk4yUGJISDNDcFZRdDhQaCt4MGRHUVNxWG8yTE1uRTNCQ0NDR0VrUGNYQlpjUVVvMU9IVHFFZ29JQ2RPemVIYllPSmZXU3hXSXhGazZmRG5zbkoweWZQMS90UExmZmxLNFJDRXJ1bm9zS0N3TWdMNitobUFYbDdVVnRkVjVHUk9EWjQ4Y0FBRThmSDQyT0NiNTFDeWNPSElDeGlRaytuenBWcVNUT3E2Z29STDk0QVFCTWJVN0ZOTVdSejU0QkFIenIxOWZxRGp1QlVJZytnK1YzeXZQNGZIeTdjS0hTbUlzblR1RHgvZnY0WnNFQ2NDcng3cjJ5Sk1URzR1clpzNGlLaUVCdWRqWU1CUUk0T2p1ang4Q0I4S3JEVG1tY2twU0VxMmZQSXZMNWMyUm5aVUVnRU1EVjNSMXR1M1pGM2ZyMVZjNmZtNTJOcStmT3ljdXNwS2VEdytIQTBka1p2UVlOS3ZlUFQ1bE1ocDNyMXVINWt5ZHc5ZkRBeE8rK2c2SEM4eWc1TVJFWFRwNUU1UFBuS0Nvb2dKV3RMWnEyYW9XTzNidXphcWlXTG9taTJLNnFFamwyRHV5YTQ0RVhMMEltazZHOVF0REQyOENzc29KTFduYm9nSUEyYlFBQUM2Wk5ROGVlUGRHdHJ6d3RPOTlBZnF0c3QzNzk4RFE0R0xzMmJzVDArZk1oRUFvQkFOZk9uY09ybHk4eFlNUUlsWUVsSC9Mei8zMFVuNWdLVnhkbnZjeWxlRWQ1ZG1hNlBEVytDZzl1WG9aTUprUFRObDFVN3A4eHVvZksvdUFnZWNtbU9nMmFNWDBTaVJpeFVlSHdxdGV3d29FY3hVV0Z1SHI2RUFDZyswY2p0VHEyc0NBZlczK2RpK3lNTkRpNHVPUFRTYk1wc0tTU3VibzRJejVSZmNZY1FnZ2hoQkJDQ0NGVnAzbmJ0bkJ3Y3NLVnMyY1JIUm1KbHhFUk1ERXpROE5temRBb1FMdFNjcHJPcFNxYmJubjlEWm8yeFZjelp1RGl5Wk40RlJVRmlWVEtmR2JadUhsenJkWklDQ0dFa0hjVEJaY1FVb1g2RFJtQzdtL0tZUUNBalowZHpoNDlpcnVCZ1dqWXJCbTZEeGdBT3djSHlHUXlpTVZpU0NVU3RYTmtaV1RnU1hDdzByam5iLzRJdUhqeUpLdmZ2M0ZqdGV1VVNxV3M3QTJhdUJjVWhJTi8vdzFEZ1FEanAwMkRnN1B5UmRmeng0K3oycW5KeWNoSVMyUGFUeDg4QUlmRGdVd3FSY1NiQysxbDhhbFhUMlUvajhlRG80cHp2NzJZNytqaVV1NkZTOFdzTUNQR2pWUHFxK1B2anpyKy9xdytaemMzakJnM2p0Vm42K0FBTnc4UEFQS3lJYnMzYllKRUlvR3Rnd004ZlgyUm01Mk5tS2dveEw1OHlRb3VDWDMwQ1A5czJRS3hTQVFMS3l0NGVIa2hPek1UNGFHaENBOE5SZmYrL1ptU0ttL0ZSVWRqKzlxMXlNdk5oVkFvaEp1SEI4UWlFUkxpNHZBeUlxTGM0SktUQncvaStaTW5zTEd6dytkVHA3SUNTOEpEUS9IMyt2VVFpVVJ3Y0hLQ2c1TVQ0bUppY1BiSUVjUkVSbUxzMUtuTTk5TFgzNS8xYzZ1S094V0tDZ3VSblpuSnRJWEd4akF6bDZmSno4ck14TzFyMTFDL1NSTlc0Slk2UEI0UFBCNlAxVFlVQ0ZCWVVJQzgzRnltdi9mZ3dVaEtTSUJJSklKWUxFWktVaExPSFR1R0ppMWJvbkh6NXN4WVl4TVQ1bnYwb1Q3LzMxZDUrUVV3TXpQVjY1eVA3MTdIM28wcjBMN25JSFRwUHdKQ0kyUFcvbjJiVjBJaUVaY1pYS0xLaStlUGtad1FDd0RnR3hneS9hOWVQSWVvdUFoWjZXbll2L1UzMWpFZmovMGFmQzNxRGx3NWVRQjVPVm5nOHczZzVLWjVlUjFSY1JGMi9MNFFDYStpWUc1bGcvSGYvd1NCMEVqajQ0bHV6TTNNa0pkWFVOM0wrT0RJWkRKSXBUS0lKUktJSlJKSXhQS3ZZckVVa3JkOUVpbkVZdkdicjFLSUpXSklwRktJeFJMbVg1RkloT0ppRVlxS1JNeDJjYkVJUmNWdnQ4VW9xb1lTZFlRUVFnZ2hoSkNLcTFXN05qNmJOS25jTVpyZXhLWFB1UlI1ZUh0ai9QVHBXaDlIQ0NHRWtQY0RCWmNRVW9WTXpjMWhhbDVTSTc1bGh3NW9HQkNBYzhlTzRlYVZLNGdNQzhPY0pVc2dlWk9Ha0dlZ2ZIR3Y5QnlCRnk5Q3FwQzJFQUR5Y25QeE1qd2NuWHIxUXU5Qmd3QUE1NDRleGFYVHA1bUx6T1c1Y2VrU0V1UFVsMTk0NitMSmt6aDM3Smc4WThuWFg4TlZ4VVhscVBCd2hJZUdzdnB1WDd1R2ErZlBLNDNkdVc2ZDJuT09tamdSdXhYK0FHcmV0aTJHZlBaWm1lUGZsaDVSNTkvdDZzcy9hS0psaHc3TXhmV1RCdzlDSXBGZzZKZ3hURllNQU1qT3pFUnVUZzdUemtoTHc5NXQyeUFSaS9IUko1K2dWY2VPVENEQTg2ZFBzWHZqUmx3NGNRSmVkZW93MldRSzh2UHgxNFlOeU12TlJldE9uZEIzOEdBWUdNb3ZJT2ZtNUNBdE9ibk1OZDRKRE1UMUN4ZGdZbWFHOGRPbXdkVE1qTFcyUFZ1MlFDS1I0Tk12djJUdWFzakx6Y1dXMzMvSDg2ZFA4ZkRPSFRScEthLzNQWDdhTkJRWEZXSEJtMVNaYjFObVZxYncwTkF5bndNWFRwejRQM3YzSFI1RjJiWngrTGViVFNjaGxKQkNxS0gzS2gyQmdIUVVGQUViSWlvaUNpTDZZdTlkZWZFVFVWRkJFT1ZGaWlDOWhkNDdvUk1JTFlGQUNBbXBrR3gydno5QzFpd3BKSWdzaE9zOERnNHpNODg4Yys5bUFNbGNleitrcDZmVG9WdTNtM0t0SDhlT0plcmt5Uno3czVhT3lySnJ5eGE3a01WL1B2eVFVbVhLM05YMy82MDIrWS9GVFA1ajhTMjUxb3V2dk03TVh5ZmU4UGtkZXcwZ05UWFp0bjNwNGdXc0Znc3I1MDluNityRjlCandMRTNhZExJZHQyTEZhSFRLYlNvQWVneDRCbmQzKzQ1UmE2OTJGTG5XNGJEdEFKdzlIY0haMHhGMngrNS9iR2lCd3lXWExsNWc5YUtaQlJxYjNaWExxVXdhOHpiSERvWGg2VldjSWE5OVRrbGYveHpqVXBJU1dMZHNMdnQzYnVKQ2RCUm1jenJGdklvVFZLa2FYZnMrbVNQTVlyVmEyYk5sTFRzM2hoSjUvQWpKU1FrNHU3aFNKaUNJT28xYjBiSmpyeHlobmV5T0hRcGp5NnBGbkRpeW40UkxjV0MxVXNMWGorcDFtL0RBNDg5ZjkzV1p6ZW44K1BsclJCemFpNXU3QjBQZitJcXlGYXNBa0dFMnMySEZQSFp1RExVRmZuejlnMmpZc2oydDczdkE3ajIvdGd2TmIrTS80YmZ4bjlpMnMzZTdLU3dQZDNkU1VxOWd0VnF2L2dLTDFRcFdLNWFzZlJhd0dxeFlMWm5iRnFzRnJvN0xIR3E1ZXQ3Vi9SWXJWakxIVzZ4Y25jdUNsY3pXeWxZQWl4VXJtUUhXN05mTyt0cFdnd1hiWEZaeXE5RmlPODlpc1dhYjYrLzVybjA5NW14QkRuUEcxZkJHUmdZWkdSbGttRE1ESGVhc2ZlWU0rMENISlh2Z0krTnFFQ1J6bnN4Z3lOL0hNNjZPemJ4T3RnREoxZUNJaUlpSWlJaUlpSWlJODlLOEFBQUFJQUJKUkVGVXlKMU00UklSQndqYnZwMkRlL2ZTb1d0WGZQMzl1YjkvZnhvM2IwNWlRZ0xPTGk1Y1RrZ0E3SmU1eWMybHVEZzJybDVOcmZyMU9iQm5qMjMvN3ExYnNWZ3N0Z2YvQUdjaUkvRXBXUktUS2YvZjl0RlJVU3laTXdkZlB6L01ack5kWjRYY1pIVnM4Q2xaa3NIRGgxTW1JQ0RIbUl5TURPWk9tNGFybXhzVmdvTnRyUlhiM25jZmphK0dMY0lQSEdEQnpKbUVkTzlPdlFLMGVqUVlETFlPSGlzV0xMRHQzN3ArZmE3ano1MDlpOEZnWU51R0Ria2VyMXl0R3FYTGxBR2dTY3VXOU9qYk45ZHhxU2twcEtXbFVkekhKOC9hM2hzNTBtNDc2ejI4dHR1RXQ0OFAzdG5tV1I4YVN0cVZLelJ0MVlvVzdkclpqYTFScHc3dHVuUmgrZno1ckE4TnRZVkxOcTVhUlVKOFBOVnIxK2FCQVFQc3ppbm01V1VYR01rdTRzZ1I1azZiaHJPTEM0TmVlSUZTVjErN3JaYVZLMGxOU2FGZDU4NTI3VEk5aXhXamErL2VUQm8zanAyYk45dmRZN2RhK2NxVmVlenE4anUvWGZOSmkyT0hEZ0h3Zng5OWxPTzhhd01nV2ZMNnRFWktjakp0UWtKd2M3ZnZxSkNha2tKU1ltS081WGl5OC9ieHVldnZmMGZ3TDVOeldhS2I3VnpNUlpyZlU3aTJ0TmRxMXQ0Ky9OU21jMi9xTkc3SjRwbS9zR3ZUS3FiLytDVzd0NnhtOEtpUE1CZ01XREl5Y0hGMXkzTytkdDNzdjI4eDBaRWMyTFU1MTdGN3QyK2d0SDlaWHZ2eUY5dSs4Uisrek9ualIvSzl4clhtVHYyT3RDdVhDendlTXBmK21mVGZ0NGs4SG81WDhSSTg4NTlQOFFzc24yTmNkT1FKSm56MkdvbVhNcGY2S3VidGc3dXhHQW54c1J6WXRabTZUVnZiaFV1U0V5OHg1WnNQaURpMEY4anMxT0pWdkFTcHlVbWNPbmFZVThjT3MzbmxRZ2EvOGhGK1pTdllYY3RzVG1mV3BLL1p2aTR6OEdVd0dQRHlLWWtsSTRPWXM1SEVuSTI4YnJqRWFyVXlmY0lYUkJ6YWk3T0xLMCs5L0tFdFdKS1VFTS9QWDcxSjVQRndBTHlLbDhSaXlTRHE1RkdpVGg1bDMvWU5ESG50YzV4ZE12L2VMMVVtc3dOUjdQa3pWOGVYd01YMTVuUjFjZmR3SitWeUtpUGYrWlk5KzQvZWxEbEZSRVJFUkVSRVJFUkVwT2hUdUVURUFhSk9uMmIzMXEzczJyS0YrazJhMFBtQkIreTZmYVFrWjM2Uy9YcGRSdFlzWFlyVllxRlR6NTYyY0luVmFtWGo2dFZVREE2MkxZOWh0VnFKUEhHQ2lsV3E1RHVmMVdyTjdKeHh0Y3ZHekNsVDhoeDdlTjgrMjlkVmF0VGdrV2Vld2JOWTdrdEViTnV3Z1hObno5TDl3UWVKUG5QR3R0L0wyOXUyak1uNkZTc0FhTnk4ZVk2Z1ExNDY5ZXdKMkQ5Y256MTFhcjduNUhXODc4Q0J0b2ZyVGlaVG51LzlYOU9uczJ2TGxrSzFqU3hmdVRMSHc4T1pNWGt5RHd3WWdLOS96ay9uUTJiQUFMRHJicEpkdmNhTldUNS9Qc2VQL3Ywd01Pdjczam9rcE1EMVhEaC9ucWsvL0lEVmF1V3haNS9OdGNQRW9iMlpEMmVidG1xVjQxaFFoY3lIc2xHblR4ZjRtditHNGo0KzFHM1VLTmRqSGJwMTQzSnF6bVVmNXMrWVFka0tGV2gwblZETXBiZzRJRE9zc1hySkVqcjI2RUZJOSs1Mll4Yk9tc1c2RlN0NDhZMDNLRnMrNTRQeExKdlhycjJyNy85YnJVR2Rxb3o5NElWLy9UcWRIaDdKaU9lZXZTbHpKU2RlSXVya01hclZhVVNKMG40OE12UTFXb1QwWU02VWI2bFJyeWtHZzRIMHRNeE9FMW5oZzRKWU1uTXlWcXVWc2hXcUVIWHk3ejgzenA2TzRGelVTVHIwN0c4M1B1YnNhVXFYQ2NoMzZhVHN3cmF1WSsvMjlYajdsQ1FoL21LQjYvcm12ZUhFeDU2blZKbEFuaDM5aVMxSWNhMVp2L3dmaVpjdVVxNXlkUjRiOXJwdFhOcVZ5eHpjdlFWdm43OURSQmFMaGNsZnY4L3hJL3R3OXl4R255ZGVvTzQ5YlRDWm5MRmFyUnc5c0l1WkU3L21Za3cwRThlOHphaFBKdGd0d1ROcjR0ZHNYNzhjbzVNVG5lNS9sRmFkN3NlaldHWTRMejQyaGcwcjVsMzNkUzM0MzQvczNyd0dKeWNUVHd4L204bzE2dHBxbS9KL0h4QjVQSnlnU2xYcC8reXIrQWRWQk9ENDRYMzhPdTRqVG9RZllQSE1YK2oxNkhNQXZENW1NdkIzQjVQN0h4dEtnK2J0Q3Z3ZXkrM0paREppY2pMaDVHVEVkSFVaTnBQSmlNbGt3bVEwWWpRNVlYSnl3bVM2dXQ5b3dzbGt6TGJQQ1ZkbloxeGNuSEc5K3N2WnhXUzM3ZUxpakt1ek0rOTk5Y3YxQ3hJUkVSRVJrYjlkL2Fkd2N1cGxQTjBML3FFTEVSRVJrYnVKd2lVaUR0QzFkMithdEd6SnNyLytZdmUyYmV6ZHRZc1hYbnVOd0hMbGdMOGZiSHZuMHgwQXdOZmZuNWJ0MjlzZUNnUHMyYmFOQytmTzBiRjdkeVorOHcwaDNicGhNcGxJVEVpNGJyakVZRERnVTZJRXRSczBvRUp3Y0s1akV1TGptZmZISCt6ZHVST0FFcVZLTVhqRUNJeEdZNTd6QmxXb1FMbUtGV25kc1NPemZ2MDExekVId3NJbzV1M054ZGhZTHViVExjWFYxWlh5bFN2bmVmempiNy9OZGYrWGI3OU5zZUxGR2ZyS0s3a2VOenBsTGpYUi82bW5LTzNueDhaVnEzSWRGM1B1SEVDZXgvM0xsclhOa2VXaEo1N2cxKysvNStpaFE0eDU3ejJxMUtoQjA5YXRxZHVva2QzN2x2VzY4d3FmbFBUMUJTQTVNUkdMeFlMUmFMVFZrM1h2Rk1TdjMzOVBTbkl5UFI5K21CcDE2K1k2NW1KTURBQmZ2dk5PbnZPa0ppZm5lY3pSOGdyb3pKOHhnekwrL25tR2NYWnQyY0s2MEZEYkVqaFdxNVY3MnJTaGxLOHZaN0tGYVZKVFV0aTRhaFhsSzFmR1lERFlIY3N1c0Z5NXUvNytMNnJjWGQxSVNVM0JPNC91UUlXeFlQclBiRnU3bE1BS3diVHYxcGY2emR0UnFWb2RYdnJ3TzF2UUl6VTVDUUEzRDgvOHBySTVkZXd3ZTdhdXBWcWRScFFxRTJBWEx0bTBjaUVBalZyOS9mdmcwc1VMSkNWZUlyaG0vUUxObnhBWHkrekozd0RRNThuaFRQNzZ2UUtkQnhBZmU1N2dtdlY1L0lVM0tlYWQ5OTl6cHlNT0E5Q3lZMCs3QUlxTHF4djFtOTFyTjNiWHBsVWNQN0lQbzlISTA2OThUSVVxZjNlS01oZ01WSzNkaUNHdmZjWlhydy9oWWt3MG0xY3U1TjV1RHdGdzlNQnV0cS9QN0ZqeXlIT2pjNFE0ZkVyNTByM2Y0SHhmMC9wbGMxbXplRFlHZzRFQnovMkhtdlh2c1IzYnMzazF4NC9zdzZ0NFNZYU0vaHgzejcrRG1KV3ExNkgzRThQNGRkeUhiRjYxaUc3OUJoZDRTYUlibFpxU2lzZlZZSTNCWUxqNkM0d0dBeGdNR0xQMkdjRmdOV0F3Wm00YkRVYTRPaTV6cVBIcWVWZjNHdzBZeUJ4dk5IQjFMaU1Hd0dETS9DOUdBd2JBYURUYVhUdnJhMXNOUm14ekdjaXRSbU8yODNLZkwvdnJNVjBOY1RnNW1hNkdPWnd3R1RQREdrYW56SENIazVQUnRzOXVyTlBmZ1ErbnEyTk5UcGtoa2N4eG1XT01KaWRNeHF2SHI1N25sQlVXY1hMS2ZIOEtHTndTRVJFUkVaRmJMOEF2OHdNTXgwK2NwVTdOU2c2dVJrUkVST1QycEhDSmlJUDQrdm54NkxQUDBqSThuRDNidDl1RkE4NmZQUXRnRnhySlRiM0dqWEc2WnBtYlpmUG1VYjV5WmFyVXFNSDZsU3VaTUdZTS9tWExBbENyL3ZVZkd2Ym8yemZYemduSmlZbXNYcnFVVFd2V2tKNldScVdxVlRrZUhvN0paTW8zV0FLWjRaTEhodzdOZDF4eVlpSUFQMy85ZGI1eitRVUc4dks3NytaNTNPU2M4NkZjMU1tVHhNZkZrWnFheXU1dDIvSU1IZ0MyWlY2Ky9mVFRmT3Y0YS9yMFhQYzNhOXVXUG84K2FyZXZkSmt5dlBUMjI0VHQyTUdXdFdzSlAzaVE4SU1IOFE4TVpPQ3dZWlFzWFJvQXE4VUNrT2ZEcDZ5OVdRL1FBTXpwNmNEZjRZQ0M4QzlibHJqWVdNSjI3S0JaMjdZNDUvS2VXYTFXSUxNclRXSG12dE5Gbmp4SjNJVUxORy9ibHMxcjE5S3NUUnM2MzM4L1g3ejFGckZYQXpmWm5UeDJMTmVsZDdKOFBtSENYWC8vRjFVZUhxNmtwS2JlbEhCSnB3Y2V4Y25KaVczcmx2SDc5NSt4L0svZjZmVEFZelJzMGQ0Mkp2RlNadWd3dnpCR2RudTNaeTZSZEYvdng5bXhZWVZ0ZjBwU0F0dlhMYWRpdGRvVTh5cU8xV3JGWURBUWNTZ01nSXBWYXhWby9vMmg4MGxPdkVURGxoMm8wemp2ZXdyZ1hOUkovcHc4enJaOWI3ZUg2Tjd2NmV2KzNWRzhSR2t1eGtTelovTWFHalM3TjkrdUxiczJyZ1NnWm9QbWRzR1M3RXFWQ2FSZTA5YnMyQkRLdmgwYmJlR1N6YXNXQVJCY285NE5kUWZadTMwOWYvMzJQUUFQRGhxUlk0NGRHMElCYUJIUzNTNVlrcVZhbmN3T1RHbFhMaE4xNG1pZTlkOHNLYW1wZUxpNzh2V0hMLzZyMXhFUkVSRVJFYm1UTkd0VUN5Y25JNXQzN0ZPNFJFUkVSQ1FQQ3BlSTNFSkwvL29yMS8zdUhoNTJ4dzZHWlQ3a08zMzhlSjdubFBiem8zSHo1Z0NrWGJsaTI5K21ZMGNxVmF1R1YvSGlESDMxVmVaT204YTJEUnNvWDZtU0xjU1FuOXk2Wmxnc0ZyNzc0Z3N1bkQ5UHlkS2w2ZEs3Ti9XYk5HSDBrQ0Y1enBNVlRzZ0tRUlMvVGhlV2tmazhNTWRxWmNITW1ZUWZQSmhucDQyOFpHUmtNTytQUHpBWURQajYrVEZ6eWhRTzdObERuOGNlbzloMUhncm45cUI4K3FSSmVTNExrdC83WVRRYWFkQzBLUTJhTnVYY21UUE0vZC8vaURoeWhKbFRwakJrMUNnZ3MxUE54UXNYdUhEK1BPVXI1ZnhIN01VTEZ3QW9YcUtFN1gzMTh2WW1QaTR1ejNOeTAzZmdRSDRaTjQ2VHg0NHhmZUpFSGhzeUpFZWd4YXQ0Y2VKaVkzbm9pU2NvVWFwVUhqUGRudGFIaHVaNy9IeDBkSzVqYXRTcFE5dE9uZWpXcHc5T0poT2IxNjYxSFh0eTJERE1aak1BWVR0MnNHcnhZbnIwN1V0dzllcTJNYkV4TWZ3MllRSXQyclhqbnRhdDdlYSsyKy8vb3NqVHc1M0V4Q1Q4QzdpTVVYNUsrdnJ6MEZNdjBmSCtSMWt5ZXpJNzFxOWcxNlpWZHVHU0MrY3psMVFxVWFwZzE2dlR1QVV4WjA5VHNWcHR1M0JKNkx6L2tYYmxNbTA2OTJiU2Y5L0IxYzJEeDRhOXp1RjlPd0NvWEtOZWdlWnYzTG9qZTdhczVhRkJJL0ljY3prbG1kQjUvMlB0a2ovSnlERGI5dmNjVUxEbGhMbys5Q1RUZnZpY1EySGIrSGprNDl4emJ4ZWF0cjBQWC8rZ0hHTWpUNFFEVUtWbS92V1hENjdCamcyaG5EdHowcmJ2UlBoK0FHbzJ5SCs1ck53Y1A3S2ZMYXNYWTdWYTZkNy9hWnEzNzVhenR1TkhBTmdVdW9BZDYvUC84eWtyUlBSdlNraE14TlBUL2ZvRFJVUkVSRVJFN2lMRnZUeDUvS0hPVEoyMWxIYXRHbEtsVXM1L2U0cUlpSWpjN1JRdUVibUZWaTVhVktqeHU3ZHR5L05ZdGRxMWJlR1M3RnEwYTJmNzJtUXlVZVpxV0tSVkhzdUFGSVRSYUtUM280OXlNU2FHSnExYVhmZlQ1cEM1ck1xUFk4ZlNybk5udTVweVk3VmFTVTVJSUxoR2pWeVAvZm43NzRRZlBFaXJEaDNvMXFkUGdlczJtODM4TVdrU0o0NGRvM1ZJQ04wZmVvalFoUXNKWGJpUUU4ZU84ZkNUVDFLalRwMEN6M2V6K0FVRzBuL3dZRDRaUFpxVEVSRzIvVlZxMUdEcit2WHMyTGd4MTZCSTJJN01oNy9WYTllMjdhdGN2VG83TjI5bTIvcjFCUTZYT0RzN00zRFlNTDc5NUJQMjdkckZYOU9uODhDQUFYWmpLZ1FIRXhjYnk4R3dNRnEyYjUvSFRQYXlCMVF5TWpKd2NsREhrL2t6WnVSN1BPcmtTZHV5TjlsNWVYdFR2Mm5UWE04cEV4QUFaQzVadFhuTkdxclZxa1diamgzdHhxeGJzUUtUeVVTN0xsM3dLVkdpd1BYZWJmZC9VVkUyb0RTUlVXZW9HcHozTWtXRjVWUEtsLzdQdmtyYkxnOVN6S3U0M2JHb0U1bkwydmlWclZDZ3Vjb0gxNlRYWTBQdDlzWEh4ckIrMlY4RVZnaW1kc1BtSE5pNWlSMGJRaG43OWpDdXBLWlFvclFmWlN2bXYzeGFGbC8vSUo1LzZ5dGMzWEtHRkZLVGsxaTc5RS9XTFozRDVaUmtqRVlqemR0M3MzVUlLYWlHTFR0UXd0ZWZ4VE1tY2V4UUdDdm5UMmZsL09sVXFWV2ZybjJmc3V2d2tiVnNrTWMxNzl1MTNEd3lPNGRjU1UyMTdjc0tkSGo1bEN4VWZRRGIxaTdGbko2R3UyY3hHcmZNL2UvWmxKU2tiTmZKUHp4aVRrOHJkQTJGRlJsMWhySUIxdytiaW9pSWlJaUkzRzBlZmZBK05tN2Z4eXZ2ZmNkTFF4Nm1YY3NHamk1SlJFUkU1TGFpY0luSUxaVGJwLzJ6UzAxSjRZZXZ2aUk2S29yNysvY3Y4RVA5dkNRbEpySnk4V0o4L2Z5bzE3anhQNXFyU28wYWtNdkQ3N3drSnlVUmYvRWlaeU1qcnp0MjlaSWxMSms3bDBwVnE5TDlvWWNvVjdFaWtQbGdmZmJVcVd6YnNJR1c3ZHZUcTErL0FsLy9WRVFFczMvN2plaW9LR28zYUVEM2h4N0NhRFRTcVdkUEtsZXR5clNmZithWGNlTm9IUkpDMXo1OU1Kbit2VDhPbDg2ZFMrdVFFRHl6ZFlvNGRUVlVrcjByU091T0hkbXhlVE5iMXEwaklDaUlabTNiMmdJYlIvYnZaOVdTSlRnN085TzJVeWZiT1cwN2RXTDMxcTFzMjdBQlgzOS9Xb2VFMk1JL2NiR3h4TWJFWkg3dnJ1SGw3YzNBWWNQNC9zc3YyYlI2TlQ0bFM5S3VjMmZiOFJidDJyRm4yemFXekoxTEtWOWZxbWNMSVZ5NWZKbk5hOWRTcDJGRFN2bjYydlk3dTdqZzR1cEsycFVyUkJ3NVF0V2FOYkZZTEFVS0l3RkVuem5Eb2JBd0tnUUhVNmxxMVFLZGs1djhmcCtOSGpLRWhzMmEwZitwcDI1bzdyQWRPMGk3Y29XWWMrZFl1V2dSVFZ1M3hzdmJtMTFidHJCejgyWkN1bmN2VkxBRWl2NzlYMVNWRHl6RHFjaW9melRINS84cCtIMllFQmNMd01ZVjgrdzZrZVRtbm51NzBMNzd3NVFzN1dlMzM2ZVVMOVhxTkNLazF3Qk16aTRNZUc0MC91VXFzZWlQaVZpdFZwcTE3MXFvK3IySzV4N0dtRFQySFk0ZjNnZEE5YnBONlBuSXM1UUpLRmZvY0Fsa0x0TXo5TTJ2aUk0NnliYTFTOW02WmdsSEQreGgvSWNqZWV5Rk42blh0QTBBTG01dXBDWW5jZmxxa0NNdmwxT1RBZXlXcHpHWm5Na3dtMjNIQ3FON3Y4R3NXemFYQzlGUi9QajVhenovMWhnOGlubmJqWEYxZFNjMUpZbCt6NHlpYWR2T2VjeDA2NXlLaktKODREL3Z1Q01pSWlJaUlsTFVtRXhHdm54bktGLy9OSXYzdi9xRnlVSCtWSzBjUktCZnFRTC9mRXR1M01CK1hSeGRnb2lJaUZ5SG5pYUozQ2JPUmtieSswOC9FUk1kamRGb1pONGZmM0I0LzM3YWRPeVlhemlnSUdiOStpdXBLU2tNR0R6WTdoOUE5WnMyemJORHc4MFNHeE1EUU1sczRZTzh0T25VQ1lQUnlLcEZpeGovMldjMGJOYU1MZzg4d0xKNTg5aStjU010MnJYai92NzljejMzVXB6OXA4Q2pUcDFpMmJ4NUhOcTdGNlBSU0VqMzduVHMwY1B1OVFmWHFNR0l0OTdpOXg5L1pIMW9LR2xYcnZEZzQ0Ly9nMWViR2JnQU1PUnliT1hpeGF4ZXVoUy93RUNLZVhtUmxKakkyY2hJakVZalhYdjN0bzN6Q3dpZ3o2T1BNbnZxVk9aTW04YXF4WXNwNWVkSFFudzhNZEhST0RrNTBmK3BweWp0OS9jRDQ0Q2dJUG84OWhpenAwNWw0YXhackZtMkRMK0FBQzZucG5JMk1wSU8zYnJsZWY4RWxpdEgvNmVlWXVvUFA3Qmt6aHlLKy9qUXNGbm1zaEFWZzRNSjZkNmRGUXNXTUduY09FcVdMazNKMHFXNW5KcEtkRlFVWnJPWm1ya3MwVktuWVVOMmJ0N001UEhqS1YrcEVuR3hzYnoyeVNjRmVnOTNidHJFbW1YTGVHcjQ4QUtOenhKMTZoUmd2enpVdjZWTng0N1VhOUtFamF0V3NYYjVjbFlzV0VEVldyVTRzbjgvd1RWcUVOSzllK0huTE9MM2YxRlZMc2lQN1dHbi85RWNNV2V2SDc2N1ZrTDhSWWkvbU8rWXBJVDRQSThOSFBFT0ptY1gyM2E3Ym4zWnZtNDU1OCtjb21WSXowTFhrNXUrVDQxa3dmU2ZDT25WbndwVmFnRmd5Y2k0N25tSmx5N3kzY2V2MEtCNU96cjNlY0x1bUgvWkN2UWM4Q3dkNzMrRXlXUGY0OWloTUJiOU1kRVdMZ2tvVjRtSVEzdUpPTFNYVnAzdXovTWFwNDRlQXFCY3BXcTJmWDVseTNQcTJHRWlEb2JScW1PdlFyMVdUNi9pUFBQcXg0eDcveVdpbzA3eTA1ZHY4dHpyWDloMWRQRU5LTXVwWTRlSmpqeFJxTG4vTGFkT1I5S2tYamxIbHlFaUlpSWlJbkpiOHZieTVKMlhCOUsrWlVQbUxkdkFobTFocEtiKysxMG1SZUVTRVJHUk80SENKU0lPZHVIY09kWXNYODcyRFJzQTZQYmdnelM4NXg3V0xGdkdsblhyT0xSM0x3RkJRYlRwMUlrR1Rac1dlS21SRlFzV2NEQXNqSHRhdDdick9wRWJxOVY2UTdVN09UbVJrcHljYTNlS2lQQndJRE13Y1QwbWs0bDJuVHZUdUVVTEZzMmV6YzdObTltOWRTc1dpNFhtYmR2bVdMSWx5NW5UcDVuODdiY1lEQVoyYjkxSzdRWU5LRmVwRXJIbnoxT3ZTUk02OWVoaFc4N2tXdDQrUGp3N2FoUkwvL3FMVmpmWUlXYjUvUG1FN2RpQmk2c3JpWmN1MmVhOVZzY2VQVGl3Wnc4eDU4NXg3c3daMi9JcmJUdDFJcWlDL1JJWFRWcTJ4RDh3a05WTGwzSThQSndUNGVGNGVIclNvR2xUMm5YcFFrQlF6dlZlbTdacWhWOUFBS3VYTHVYRTBhTWNEdy9IMDh1TGVvMGJVNzlKazN4ZlErMEdEZWpTdXplTC8veVRtVk9tNEZXOHVDMk0wcWxuVHdMTGxXUER5cFZFblRwRi9NV0xlSHA1VWFOdVhacTFhWlByZTl1clh6OHNGZ3VIOXU3bDFQSGorQWNHRnZqOVBISHNHRzV1YmxTcFhyM0E1K3phc29WWlU2ZFNvbFFwOW16ZmprK3BVblRzM2gwWFY5Y0N6MUZZeFgxODZOcTdOeFVxVjJiNnBFa2MycnNYZ0pTa0pQYnQzRW5keG8wTDlXbVdvbjcvRjFXMXFsWGtsK25ML3RFY1gwMjkvdm1KbCtMNHYzZGZKRDcyUE4wZWZvb09QWE1QR2hWVTltQUp3TTZOS3prWGRaSjZUZHRRMHRmL0g4MmRwVXhnT1o1NitZTkNuNWVjbUVETTJVaTJyRnFVSTF5U3hkMmpHRTNhM3NleFEySEVYN3hnMjkrZ1dUc2lEdTFsNzQ0TlJKMDRtdXZ5UGhkam9nbmJ0ZzZBeHEzL1h0YXEvajMzY3VyWVlmYnUyTUNwWTRjcEgxendQNE1BU3BVSlpQQXJIL0g5eDY5d091SXdrLzc3RHMrOCtySHR2YTVSL3g1T0hUdk05dlVyNk5DelA1NTVMTjFqTnFkak1qbmI3WE55TXBHUllTWTFwZkJkVmZJU3R2OEFBeDlxZTlQbUV4RVJFUkVSS1lyYU5LOUhtK2IxSEYyR2lJaUl5RzFGNFJJUkI3aHcvanlIOSs5bjc0NGRuRGg2Rkt2VlNxV3FWZW5WcngrQjVUSS9UZHp6NFlmcDBMVXI2MEpEMmJScUZUTisrWVZsZi8xRm00NGRhZGFtRGM0dUxubk92MkhWS3BiUG4wL1pDaFZ5WFVvaktURVJnOEdBcTVzYmxvd01vazZlekhlK3ZKUXRYNTVUeDQvejQzLy9TMUNGQ3JZbFhPTGo0dGk3WXdkdWJtNkZXdDdFeTl1YmZvTUdjVS9yMXN6KzdUZGlvcU01ZmpVc2NlMDhKNDRkWTlJMzN3QXdaTlFvbHMyYngrVHg0Nmxhc3lhdFEwSW9FeENBeFdMaDNObXpkdDBVckZhcjdaY2xJNE02RFJzU0Z4dExjbEtTN2IwdnFJQ2dJSTRkUG96VmFxVms2ZExVcWwrZlZpRWhPY1oxNnRtVFRqMEwzaEVncUdKRkhoc3lwRkMxbEs5Y21TZUdEczEzVEY3THhiVHIzTmx1U1p6c2FqZG9RTzBHQlY5ZjF0M0Rnd0dEQnhkNGZCYXoyVXpVeVpQVWFkZ1Fwd0l1MGJKMzUwNm1UNXBFUUZBUVEwYU5Zc3ZhdFN5Wk81Zk5hOVlRWEwwNnBYeDljWE4zeDJReTRXUXlZVEtaZUdEQUFNeG1NNnVYTGlYRGJNWnNOcE5oTnBPUmtVR2xxbFdwVnFzV1JxT1JDK2ZQQTlpRlJOTFQwemtWRVVINHdZT0U3ZGhCN1BuemVIaDYwdnZSUjNGMmNXSE5raVZNKy9sblNzeVp3NzMzM1VlVFZxMXdkbmJPcS93Y2l1cjlYMVFGQmZoaU1hY1RkZVlzWlFPdkg2SzdFVEZuSTVuNDM3ZUpqODI4SDVmTW5rTGtpWEJhZGV4RmNNMzYvM2orNU1STExQamZUemc1bWVqNjhLQWN4NE5yMU1PbjFLMWJQaVh1d2prQTJ6Vy8vK1JWMm5YdlM5VmFEV3hCallUNGkyeGRzd1N3N3o1eVQ3c3ViRjYxa0RPbkl2anhpOWZwL2NRdzZqWnBqWlBKaE5WcTVkakJQY3ljK0RYcGFWZW9VcXNCOVp2ZGF6dTNaY2VlYkY2OWlKaXprZnoweGV2MGZHUUlEVnUwdzlrbE02UjI3c3dwMWl5YXhjTlB2NXhuN2VVcVZlUHhGOTdrbDdIdmN1emdIbjRkOXlGUGpuZ1BvNU1UTFR2MllzUHllU1FuWHVLSFQwZno0Sk12VXFGcUxRd0dBMWFybGRNUlIxaS9iQTZWcXRlbFJRZjc3a2NsZmYySmlZNWt4L3JsTkdyWkFWYzNkNUlTNGlubWZXTkJyc2lvTTFndFpzb0dsTDZoODBWRVJFUkVSRVJFUkVUazdxVndpY2d0a3BpUXdKemZmK2YwaVJNa3hHY3VXZUJrTWxHbllVTmF0bTlQNVdyVmNwemo2ZVZGbHdjZW9HMm5UcXhadG95TnExWXhmOFlNUWhjdTVJbWhRM01OYmh3TUMyUGU5T21VTGxPR3AxNTRJZGZReVBZTkcxZzhaNDdkdnVCQ2RJdkk4dEFUVHpCNzZsUk9SVVJ3L0dxbkVzaDhJTzlmdGl3OSsvYkZ6ZDA5bnhseVY2bHFWVWErL1RZckZ5OW0xZUxGVEJnemhuNkRCdG1XYkFGd2NYSEJiRGJ6MUlzdlVxbHFWWjRlTVlMVlM1ZXlhZlZxd2c4ZUxQUTE3K3ZWeSs3aGVsNUJqT3pxTkd4SW5ZWU5DMzB0eVNueTVFbk1aak8xQy9GK1ZxcGFGVjkvZjU1NjhVWGNQVHhvMTZVTFZXclVZTU9xVlp3NGVwVHdnd2N4cDZjWHFET1B3V0NnZG9NRzdONjJqZGxUcDlyMkIxV293SVh6NS9uMXUrK0lPWGNPaThVQ1pIYms2Zm53d3pSdDFRcFhOemNBR2pWcnh2N2R1d2xkdUpDNS8vc2ZXOWF0NDZXMzN5N2tPNkg3LzA1aE1CaG9WSzhhTzNhSDNmUndTWHJhRmRZdStaTVZmMDBqUGUwS3RSdTFvSDZ6ZTFtemVCWmhXOWNSdG5VZC9tVXIwTEpUTHhxMzZtaTNCRXRCV2ExV1prNGNTK0tsaTdUcjNoZGYvNXhka1lhKytkWE5lRG1aREgvSG5ITHJkZ1Z3OXZSeEFGc3R4dzd1NGRqQlBUZzVtZkR5S1lIVllpVWhQaGFyMVVveGJ4LzZQUG1pN1Z5VHlabW5YdjZRU2Y5OW16T25Jdmh0L0NjNHU3aFN6TnVIbEtRRXJseE9CYUJLcmZvTUhQNk9MUXdKNE96aXl0T3ZmTXpFTVc5eC9zeHBadnc4aHRtLy9COWVQaVZJdTNLRmxLUUVnSHpESlFBMUd6VGp3U2VITTNQUzF4ell0WVgvL2ZnbGp6dzNtbUpleFhsaStOdjhNdlpkenA2TzROc1BSK0xtN29HN3B4ZkppWmRJdTVLNXJGUzF1bzF6ek5raXBBZnpmditCRStFSGVQZjV2aFR6TGs1Qy9FVyttTHk0UUcvN3RYYnVDYU5SdldwMnIxOUVSRVJFUkVSRVJFUkVwQ0FVTGhHNVJieTh2VEdielZpdFZocmNjdzgxNnRTaFpyMTZCUXBmZUhoNjByVjNiOXAwN01pcXhZczVmdlFvNVNwVnNoMDNHSTBFQkFYaDd1RkJsWm8xYWRXK1BSMjZkYU9ZdDNldTg5V29WNCtreEVRc0dSa1lqRWFLZVhuUnBHWExuT1BxMXMyM200RmZZQ0RQang1ZGdGZi90d3JCd2JZSDlQbHhNcG5vMUxNbmRSbzJaTzN5NWRSdDFNanVlR0M1Y3J6dzJtdTIrcHhNSmtLNmQ2ZER0MjVjT0grZStJc1hTVTlMSXlNanc5YXBBUUNyRlF5R3pHNE9CZ09HcTc5eUMvZklyWFB5NkZGTUpoTTFyck9FVTNiRnZMd1k4ZWFiZGdHcW9Jb1Y2VGZJdmdPRDFXcTFkU2V4V3EwWWpVWU1SaU5HZ3lIenY5a2VjbnQ2ZWRHOGJWc3dHQ2hYc1NJMTYyVzJQNjFZcFFxKy92NVVyRktGR25YcjR1dm5sNk1lZzhGQW5ZWU5xZDJnQWZ0Mzd5WXBJU0hIR04zL1JVdUxKclZaRUxxZVh0MXk3L3hUV0RIUmtXeGZ0NXd0cXhhUmxIZ0paeGRYdXZkL21uYmQrbWFHV1ZwMjRPaUIzYXhlTkpQRFlkdjVjL0k0RnMyWVJMTjJYV25kNlg1S2xNNTVYK1psMFI4VDJiZGpJd0hsS3RIbG9TZXZPOTZTa1FGd3c2RUVvOUdJczRzcjZXbFhPTGg3QzdVYnRiQTducHFjeEk0Tm9RQUVsTXY4KyszK1I1OWo3NDROUkVlZUlDRXVGbWNYVndJckJGT3ovajIwN3R5Yll0Y3NMK05UeXBmaDc0OWo2NW9sN05tOGhyT1J4N2tVZHdFUFR5OHFWYXRENDFZaE5HalJQdGZYVUtwTUFDTS8vSTdOcXhZUnRuV2Q3Wm9lbmw1VXI5dUVScTBLMXBXbldmdHV4TWRkWVBtYzM5aTFjU1Z1Ymg0OE9HZzR3VFhxOGNvblA3SjYwVXdPaFcwalBqYUd4UGlMZVB1VXBGeURaalJwMDRtYTllL0pNVitienIwQjJMUnlBUmZQUjVPY21FRDV5b1VQZzJaWnRYWUR2VHJsRExHSWlJaUlpSWlJaUlpSWlGeVhTb0VaQUFBZ0FFbEVRVlNQd1p3Y2NmMlBkSXZJVFdFMm16RVZjTW1QL0ZpdFZuM3FXRVRrR3UzN2pLQkJuYXFNL2VDRlczSzl0TFIwSG5yNkhhWk0rSTdTcFVvVyt2elU1Q1JPUlJ6aTZQN2RIQXJienRuVEVRQTRPWmxvMUNxRSszby9sbWRnNUZ6VVNWWXRuTUhPalN1eFpHUmdOQnFwMjdRTmJidjBvVUtWbW5aalovL3lmMnhhdVpDdnBpNERZTVZmMDFneWF6THVuc1VZL3U0MytBYms3RnFTbXBKRTJwWEx1SHNVdzhsa0luemZMbjcrNmszS1ZxekN5QSsveXpIK2xjZnZ3MlJ5NXJOZkZ1YjVlcWY4M3dmczNiNGVnOEZBaVZKbGNNcGFOc29LOFJkalNFKzdnc25aaGRGZlRDeFVVRVlLSmlZMmxrSFB2Y0NzbnovQTJWbjU4cUt1Zlo4UnRxL1hMcG5ud0VwRVJFVCtQVzI3OUxKOXZlclAvM05nSlNJaUlpSWlJbmNIL1dSWjVCYTZHY0VTdVBGUGpvdUl5TTNqNHVKTXU1WU5XTFp5TlkvMDdWT29jODlGbmVTcjE1KzFXN2JKTnlDSVJpMURhTmF1Szk0KytZZFYvTXBXb1ArenIzSmZueWRZTmY4UHRxMWR5cDR0YTlpN2ZUMmp2NWhJcVRLQnVaNjNkc21mTEprMUdaT3pDMCtPZURmWFlBbEF6TmxJdm5sdmVJNzlnZVdEQy9FcTdUMzQxQWlNUmlPSDkyN240b1Z6ZHNlY25FeVVxMXlkN3YwR0sxanlMMWtXdXBwN1d6UlFzRVJFUkVSRVJFUkVSRVJFYm9oK3Vpd2lJaUp5ZzNwMGFzazdYMDZoWDUvN2NYSnlLdkI1Zm1VclVMMWVFeXdXQzFWck5hQm1nMmI0QjFVczlQVkxsdmJqd1VIRDZkVDdNVll2bklHTHExdWV3UktBaGkzYXNURjBQZzhOR2tGd3pmcDVqZ3VxV0pWeWxhcVJkdVV5R1pZTVRFNG0vTXBXb011REEzTWRIMXlqSGs3WENWQVc4eXJPNHkrK1ZiQVhKamVWT1NPRE9mTVg4dUYvbm5SMEtTSWlJaUlpSWlJaUlpSnloMUs0UkVSRVJPUUdWUXN1Ui9uQTBpeFpzWXJ1blRzVzZ0eW5YL240cHRYaDdWT1NYbzgrbCt1eHJuMEgwYjVuZndDOGlwZmsxVTkvdW00UXhPamt4SWdQdmkzdzlZZSsrVlhCaTVWYmJ1bUtsVlFNOHFWYWNEbEhseUlpSWlJaUlpSWlJaUlpZHlpam93c1FFUkVSdVpNOTN2YytmcDh4QzR2RjR1aFNjdVZSekp1UzJaYWF1VjZ3UklvV2k4WEM3ek5tOC9oRG5SMWRpb2lJaUlpSWlJaUlpSWpjd1JRdUVSRVJFZmtINnRhc1RGay9IMmJPbmVmb1VrUnltRGxuSG1YOWZLaFRzNUtqU3hFUkVSRVJFUkVSRVJHUk81Zyt1aXBTU0ZQK1dPTG9Fa1JFNURiejR1QUhHZmI2MTRUYzI1YlNwVW82dWh3UkFDN0V4dkxiSHpNWi85bElSNWNpSWlJaUlpSWlJaUlpSW5jNGhVdEVDbW55SDRzZFhZS0lpTnhteWdhVTVvRXVyUmc3L2djK2Z1Y05SNWNqQXNEWThSUG8zYlUxWmYxTE9ib1VFUkVSRVJFUkVSRVJFYm5ES1Z3aVVraXIvdncvUjVjZ0lpSzVhTjluQkExcVYzSFk5Ujk5c0JQRFh2K2FPUXNXMGJ0SE40ZlZJUUl3Wi81Q29xT2plSHRFWDBlWElnN2c1dWJLNWN0WEFJaTlHRWVwa2lVY1hKR0lpTWpOZFNIMm91MXJkM2NYQjFZaUlpSWlJaUp5OXpBNnVnQVJFUkdSb3NEWjJjUzdyd3hpOHErL0UzNHN3dEhseUYwcy9GZ0VrNmRPNDkxWEJ1SHNyQ3o1M1NqUTcrOXVOYnYzN25OZ0pTSWlJditPUGZ2MjI3NE85UE4xWUNVaUlpSWlJaUozRDRWTFJFUkVSRzZTc3Y2bGVHbElYOTU0LzJOaUxzUTZ1aHk1QzhWY2lPWDE5ejdpcFNGOXRSek9YYXoxUFhWdFgzLzMweThrSkNZNnNCb1JFWkdiS3lFeGtlOSsrc1cyM2FwcEhRZFdJeUlpSWlJaWN2ZFF1RVJFUkVUa0ptcmJvajU5dXJWaTFCdnZrSmlZNU9oeTVDNlNtSmpFeTIrOHc0UGRXOU8yUlgxSGx5TU85UEFESGZEenpWd0tKK2JDQlFZTkhVSG9tblYyU3dpSWlJamNhUzdFWGlSMHpUb0dEUjFCeklVTEFQajdscVJmN3hBSFZ5WWlJaUlpSW5KM1VKOXNFUkVSa1p2czRWN3R1UmlYd0tnMzMyWE14Ky9qNVZYTTBTVkpFWmVZbU1Tb045K2xSY05xUE55cnZhUExFUWZ6ZEhmajFXR1A4TXA3NDRITWdNbjduMzdwNEtwRVJFUnV2bGRmR0lDSG02dWp5eEFSRVJFUkVia3JxSE9KaUlpSXlML2cyU2Q2MGFCbWVaNGZOVnBMNU1pL0t1WkNMTStQR2syRG11VjU1b21lamk1SGJoT042MVhqcS9lRzJUcVlpSWlJRkNWK3ZpVVk4LzR3R3RXdDV1aFNSRVJFUkVSRTdob0tsNGlJaUlqOEM0d0dBME1HOXFKYmg4WU1IZmtxNGNjaUhGMlNGRUhoeHlJWU92SlZ1bmRvd3BDQnZUQWFESTR1U1c0ampldFZZK0xYci9GRTM4NEVWeXlMdTd1TG8wc1NFUkc1WWU3dUxnUlhMTXNUZlRzejhldlhGQ3dSRVJFUkVSRzV4YlFzam9pSWlNaS82T0ZlN2ZIM0xjbW8xOTlpME9PUDBydG5kMGVYSkVYRW4vTVdNdm0zYVl3YzBwZTJMZW83dWh5NVRYbTZ1ekZvUURjR0Rlam02RkpFYmtzWDR4UG9QK1I5MHRQTkFJejcrQ1hxMUt6azRLcHUzTjZERWJ6eHlZOGtKYWNDNEd4eTRvMFJqOU91VlVNSFZ5WWlJaUlpSWlJaWR6cDFMaEVSRVJINWw3VnRVWjl2UHgzSmdzV0xlUE9EVDdnUXEyVnk1TVpkaUkzbHpROCtZZUdTUlh6NzJVZ0ZTMFJFL29GcGY2NndCVXRxVmF0STdSb1ZIVnZRUDFTM1ptWEdmZklTdnFWOEFFZzNaL0RCZjZmdzU4SzFEcTVNUkVSRVJFUkVSTzUwQ3BlSWlJaUkzQUpsQTBvei90T1hDQzVYZ2tGRGgvUEg3TGxZTEJaSGx5VjNFSXZGd2grejV6Sm82SENDeTVWZy9LY3ZVZGEvbEtQTEVoRzVZOFhFeGpOdjZRYmI5c0IrWFRBVWdlWEZLcGJ6NTl0UFIxSXh5QjhBcTlYS3VJbXorZW0zK1ZpdFZnZFhKeUlpSWlJaUlpSjNLb1ZMUkVSRVJHNFJaMmNUQS90MVlmeW5MN0Y5eDJZZWUrWjVGaTVkampranc5R2x5VzNNbkpIQndxWExlZXlaNTltK1l6UGpQeHZKd0g1ZGNIYldDcGNpSXYvRTc3T1gyYnFXMUs1UmthWU5hamk0b3B1blRHa2Z2dmwwQkhWclZyYnRtL2JuQ2o0Zk53MnpXZUZXRVJFUkVSRVJFU2s4L1VSYVJFUkU1QllyRzFDYXo5NGF3dDZERWZ3MmF4bVRmNS9PQXoyNmNWOUlPM3hMcVJPRlpJcUpqV1ZaNkdybXpGOUlwWEpsR1AzOHc5U3BXY25SWlltSUZBblJNUmRadUdLVGJmdXBBZDJMUk5lUzdMdzhQZmp5M2VmNWFPeXZyTjhTQnNEUzFWdUppWTNuM1ZlZXhOdkwwOEVWaW9pSWlJaUlpTWlkeEdCT2psQlBWQkVSRWJuanRlOHpnaWY3ZFdWZ3Z5Nk9McVhRamh3N3pZTGxtMWl6YVRkVmc2dlF2bTByR3RXdlIxRFpRRWVYSnJkWVpOUVpkdTRKWTlYYURZUWZPOHE5TFJyUW8xTUxxZ1dYYzNScElpSkZ5bGZmVGJlRlMrclZEdWJyRDE0c2N1R1NMQmFMaGE5L25NWDhaWDh2QWVSZnBpUWZqaDVNbFVwQkRxeE1SRVJFUkVSRVJPNGtDcGVJaUloSWtYQW5oMHV5cEtXbHMzbkhBVFp1MzhmT3NDTVlqQ2JxMWE1RitYSkJsQThxUzFEWlFMeTl2UEJ3ZDhmZHd4MW5rNXJRM1duU3pXWlNVMUpKU1UwbElUR1J5S2d6bklxTTR0VHBTTUwySDhCcU1kT29YalZhTnFsRDg4YTFjSEZ4ZG5USklpSkZUbFIwTEUrODhCRVdTK2J5TUY5LytDTDFhMWR4Y0ZYL0xxdlZ5clE1b1V6OGZRRldhK2FQZ1Z4ZG5IbDEyQUJDMmpSMmNIVWlJaUlpSWlJaWNpZlFFd2tSRVJHUjI0U0xpek50VzlTbmJZdjZXSzFXb3M1ZVlQK1I0MFJHbldmbDZ2MUVuYjFBY25JcUthbFhTTG1jaXRsc2NYVEpVa2dta3hFUE4zYzgzRjN4OUhTbmJFQnB5Z2VXb1VtOWNneDhxQzFsQTBvWDJVL09pNGpjTHFiT1dHSUxsalNxVzYzSUIwc0FEQVlEai9icFNIQ0ZRRDRhTzRYa2xNdGNTVXZubzdHL2N1VFlhWjU5dkJkT1RrWkhseWtpSWlJaUlpSWl0ekdGUzBSRVJFUnVRd2FEZ2FCQVg0SUNmUjFkaW9pSVNKRnhLdW9jeTlkc3MyMC9OYUM3QTZ1NTlabzNyc1gzWDR6aTdjOG1jakl5R29BWjgxWVJmanlTZDE4WlJIRXZUd2RYS0NJaUlpSWlJaUszSzMwc1JVUkVSRVJFUkVUdUNyOU1YNHpsNnJJdzl6U3NTZTBhRlIxYmtBT1VDeXpEK005SDB1cWV1clo5dS9hRzg5d3JYM0gwZUtRREt4TVJFUkVSRVJHUjI1bkNKU0lpSWlJaUlpSlM1TzAvZElMVkczYlp0Z2YxNytyQWFoekwwOTJORDBZUFptQy9Mclo5MFRFWEdmYjYxeXdLM1lMMWFnQkhSRVJFUkVSRVJDU0x3aVVpSWlJaUlpSWlVcVJackZiR1RacGwyMjdmdWhFMXFsWndZRVdPWnpRWWVMSmZWejUrL1JrODNGd0JTRXRMNTh2eDAvaGd6R1FTazFNY1hLR0lpSWlJaUlpSTNFNFVMaEVSRVJFUkVSR1JJbTM1Nm0wY1Bub2FBQmNYWjU1OXZLZURLN3A5dEd4YWgrKy9IRVg1d0RLMmZhczM3dWJwa1o4VHR2K1lBeXNURVJFUkVSRVJrZHVKd2lVaUlpSWlJaUlpVW1TbHBxYngwMi96YmR2OWVuWEEzN2VrQXl1Ni9aUXY2OGNQWDc1S3Q1Qm10bjNuTDhRejhwMXhUSnEyRUxQWjRzRHFSRVJFUkVSRVJPUjJvSENKaUlpSWlJaUlpQlJaLzV1em5OaTRCQUJLbHl6T2dONGRIVnpSN2NuZDNZVlhoejNDZTY4TXdzdlRBOGhjVG1qcXJHVU1mK3Ryb3FKakhWeWhpSWlJaUlpSWlEaVN3aVVpSWlJaUlpSWlVaVJGbjcvSTlMOVcycmFmZnF3SDd1NHVEcXpvOW5kdnl3YjhQSFkwRFdwWHRlMDdlT1FrejR6NmpLV3J0MksxV2gxWW5ZaUlpSWlJaUlnNGlzSWxJaUlpSWlJaUlsSWtUZmoxTDlMVHpRRFVxRnFCVHZjMmRYQkZkNFl5cFgwWTgvN3pQUE5ZVDV5Y01uOTBsSnFheG1mZi9NNUhZMzhsTVRuRndSV0tpSWlJaUlpSXlLMm1jSW1JaUlpSWlJaUlGRGw3RHh4ajljYmR0dTBYbitxTjBXQndZRVYzRnFQUnlDTjlPakwrMDVHVURTaHQyNzl5L1U0R3Z2Z0pxemZ1VmhjVEVSRVJFUkVSa2J1SXdpVWlJaUlpSWlJaVVxUllMQmJHVFpwajJ3NXAwNGhhMVNzNXNLSTdWL1VxNWZucHE5RjBDMmxtMnhjWG44ajdYLzNDVzUvOXpQa0w4UTZzVGtSRVJFUkVSRVJ1RllWTFJFUkVSRVJFUktSSW1iTjRIZUVScHdGd2RYSG0yY2Z2ZDNCRmR6WjNkeGRlSGZZSUg3MzJOS1ZMRnJmdDM3aHRIMCtPK0pnL0Y2N0ZZckU0c0VJUkVSRVJFUkVSK2JjcFhDSWlJaUlpSWlJaVJVWjB6RVYrL24yaGJmdVJCenRScHJTUEF5c3FPbHJkVTVmSjM3ekIvVjFhMmZhbHBxWXhidUpzWG56ai96aCs2cXdEcXhNUkVSRVJFUkdSZjVQQ0pTSWlJaUlpSWlKU0pGaXRWc2IrTUlQTGw2OEFVTEY4QUFONmQzUndWVVdMcDRjYkx6MzdNT00rZm9tS1FmNjIvUWVPbk9DWlVWOHdhZHBDMHRMU0hWaWhpSWlJaUlpSWlQd2JGQzRSRVJFUkVSRVJrU0loZE4wT3R1NDZDSURCWU9BL3p3L0EyZVRrNEtxS3BqbzFLL0hqbUZkNXNuOVgyM3Vja1dGaDZxeGxQUDN5Rit6WmY5VEJGWXFJaUlpSWlJakl6YVJ3aVlpSWlJaUlpSWpjOGVJVGtoZzM4VS9iZHAvdWJhbFpyWUlES3lyNm5KMU5ESHk0Q3ovOTl6L1VyVm5adHYvMG1mTzg5UFk0UGhvN2hYTXhjUTZzVUVSRVJFUkVSRVJ1Rm9WTFJFUkVSRVJFUk9TT04zN1NIQklTa3dIdzl5M0o0QUU5SEZ6UjNhTkNrRDlmZnpTY2w1L3JoNmVIbTIxLzZMcWRQUEhpeDB5YXRwRFUxRFFIVmlnaUlpSWlJaUlpLzVUQ0pTSWlJaUlpSWlKeVI5dXk4d0FyMW02M2JZOTg3bUhjM1YwY1dOSGR4Mmd3MFBPK2xrd1o5eVlkV2pleTdVOUxTMmZxckdVOE51eERGb1Z1eG1LeE9MQktFUkVSRVJFUkVibFJDcGVJM0daT0hUOU9YR3pzRFowYmRmSWtsMU5UQzMxZVhHd3NFVWVPNUhuOC9ObXpaSmpOTjFUVDdjWmlzV0MxV20vcW5La3BLVnkrZlBtbXppa0ZkNzN2NmJteloxbXhZQUhuejU0dDFMeHhzYkdrcHFUa095WTlMWTNJa3ljTE5hOGo2ZjRYRVJHUm9pamw4aFgrKzhNZnR1MU9iWnR3VDhPYURxem83bGFxaERkdnZ6eVE4WisrWkxjczBjWDRCTDRjL3orR3ZEcUczZnZDSFZpaGlJaUlpSWlJaU53SWhVdEViaU1uamg1bC9HZWZNZTJubndyOWFhNzB0RFRHZi9FRlc5YXVKZUxJRWNJUEhzenoxN1cyYjl6SWhERmpjcDNYbko3TytNOC81K1BYWHNPY25tNTNiUFNRSVh6MXpqdUZxblBQdG0yTUhqTGtoZ00wdWRtNmJoMGZ2dnJxZGNlbHA2ZnordENockE4TnhXS3hNTytQUHpnZW52T0htcGZpNHZMOWRhMUZzMmN6NGF1dnJodEVjTFRSUTRZd2VzZ1EwcTVjY1hRcE4wMWlRZ0xqUC91TTlhR2hlWTdadVdrVHkrZlBKNldRMzUvUDNuaUR0Y3VYNXp0bTltKy9NV0hNR0JMaTR3czBwKzUvRVJFUmtadHY0dThMT0g4aDgvL0hpbnQ1TW14d0h3ZFhKQUMxcWxmaTIwOUg4dGJJSnloVDJzZTIvK2p4U0VhKzh5MXZmdm9UcDgrY2QyQ0ZJaUlpSWlJaUlsSVlKa2NYSUNKL3ExaWxDclViTkdELzd0MnNXcktFa0c3ZENueHV4SkVqWkpqTlZLcGFsWW5mZkpOdkI1UFBKMHdvOEx6N2R1L21jbW9xVFZ1MXd1VHNYT0R6Q212NnBFbnMycklseitQNTFaeVdsa1pTUXNKMXIyRXlaZjZSbDVHUlFkcVZLOFJFUnpOaHpCZzY5dWhCU1BmdUdBd0dBRDU1N2JWODV4azJlalRqUC84OHgvNzNSbzYwMjM3eGpUY0lxbEFoeDdpaUxEMHRqY1A3OTFPblljTmJjajNQWXNWd2RuRmg4Wnc1QkZldlRtQzVjbmJIclZZcnU3ZHR3OWZQajRyQndmL29XdWxwYVppdjZlRFRwbU5IOW16YnhwcGx5K2pZbzBlT2M5dzlQQW8wdCs1L0VSRVJrUnV6OThBeDVpeGFaOXQrOGVrSEtlN2w2Y0NLSkR1andVQkltOGEwYmxhUEdmTldNZTNQRlZ5K25CbDIzN2h0SDF0MkhxQjN0N1k4M3ZjK3ZJdnAreVlpSWlJaUlpSnlPMU80Uk9RVzJyTjlPMmRPbmNwM2pLdWJHeTZ1cmlURXhiSDR6ei96SE5lMWovMm44UTd2MzQrYm14dGxLMVRneFRmZXdHcXhNSFhDQk56YzNPZzdjS0RkV0l2RmdqazlIV2NYRjlzRDVieHNYWmY1ZzlxVzdkdm5PeTY3akl3TWxzMmJ4NzMzM1llSForRitRTmc2Sk1SdSsvRCsvY1JFUnhkcWpyd1lEQWFjbkp3d3A2Zmo1dTdPVThPSE0yZmFOR0tpbzdGYXJYYnZ4Y3Z2dllkZlFJRGQrVEhSMFh6MTdydVVMVitlTno3N2pLT0hENFBWU3BVYU5XeGpqaHc0Z0llbkowRVZLbERNMi91bTFIMm5TRTlMNC8xUm8waFBTeXRVZ09tZk1CcU5ESGo2YWI3KzRBUCttRFNKNFcrK3lSKy8vTUtlN2R0empCMDlaRWkrYzEydjVwbFRwdVE2TDhENjBOQmN1NmNVOW4zUS9TOGlJaUpTY0luSktYejA5YSsyWmYrYU5hcEZoOWFOSEZ5VjVNYlZ4Wm5ISDdxUGJpSE5tVFJ0SVl0WGJzRnF0WktSWVdIVy9OVXNYYm1WL3IxRGVLQmJHenpjWEIxZHJvaUlpSWlJaUlqa1F1RVNrVnZvWUZoWXZ0MEpzdHU4ZG0yK3g3T0hTNnhXSzJFN2RsQ3RkbTJjbkp3b1hhWU1Gb3VGaXpFeE5HdmJGbDkvZjd0ejkyemJ4clNmZithMVR6NmhSS2xTZVY3ajFQSGpIRHQ4bUdxMWErZm9DSkdmK1RObXNHbjFhdUl2WG1UQTRNRkVuanhKZEZRVUFLZVBId2RnNzQ0ZGVCUXJCa0NUbGkxdDUvWjgrR0c3dVpJblRjcjE0YnJGWWlIeDBpVUFXNWVXckNVN2lwY293ZmFORzNPdHpXQTBFbm55cE8xNCtVcVZzRnF0SE42M2o1cjE2cEdlbGdiQWY5OTdMOC9YNTJReVVieEVDUTd0M2N1eFE0Y1krYzQ3ZUJVdlRrWkdCcXVYTE1IWDM1L2FEUnJrL3lZVlFWYXIxZmIrM1VyRmZYem8vY2dqVFB2NVo4SVBIYUp4aXhhVXIxd1pnSTJyVnBGdzZSS2Q3Ny8vdWtFcWdPaW9LQ0tPSExGdFI1NDh5Y1pWcXdCbzNiRWo5WnMySmNOczV0elpzN24rbm9pTmljRmdNRkN5ZEdtN09YVC9pNGlJaU54Y1ZxdVZNZC8vWVZzT3g3dVlKNk9lNzFlZy8rY1R4eWxWd3B0WGh3MmdkN2MyalA5bExydjNaUzdUbUppY3drKy96ZWVQdjFiUzcvNE9DcG1JaUlpSWlJaUkzSVlVTGhGeGdIL1MxU0czNVRNaURoOG04ZElscXRhcVpkdDM1dlJwMHRQVEtWZXAwZzFmYStXaVJRQjA2TnExd09lc0R3MWwwK3JWbENoVml2djc5d2N5d3l4cmx5KzNHN2R3OW16YjE5a2ZyaGZVcGJnNFBudmpEYnQ5V2N0NWZENWhBak9uVE1uejNJTmhZUndNQzdQYlY3WkNCV3JXcTBkS2NqSkdvNUgvZlBRUlJxUFJia3hzVEF3VHhveXhQY1J2MjZrVHA0NGRJeTQyRm92RndvN05tNG03ZUpHK1R6N0pwYmc0UEwyOGJFdVJ5TCtyWHBNbUJKUXJoNitmSHdEVjY5UWhMamFXaGJObWNVK2JOclRwMkJISS9QMVRNVGlZNXZmZW0rczhFVWVPOE5mMDZiYnRJL3YzYzJUL2ZnQSsvdlpiVEpVcU1YL0dETGF1WDgvei8va1BBVUZCdHJFV2k0WHZ2L2lDczFGUmpIcnZQVnR3Uy9lL2lJaUl5TTIzZU9VVzFtemNiZHQrZFZoL2ZFdjZPTEFpS1l3cWxZTDQ3L3ZEMkxSOVB4T20vTVdwTStjQlNFaE1Wc2hFUkVSRVJFUkU1RGFscHo0aURyUm85bXhTVTFPNXQxTW5TbDk5S0E1Z05wdDVkOFFJeWdRRU1PS3R0NjQ3ejVhclM5ZTR1djc5UTdlSXc0Y0JPSC8yckYwWGxNWXRXaFNvdHVQaDRiWUgwSldxVmkzUU9UczNiMmJCekpsNGVIb3k2SVVYYkV2aWRIdndRVnVubFpsVHByQno4MmIrODlGSCtYWk51UjR2YjIrZWZ1a2xBSmJPbmN2cEV5ZHMyNUIzZ0dmUm4zK3lkZDA2M2hzN050ZmowVkZSbENoZEdoZlhuRC9BTE9ucnl4TkRoOW9lNG1jWi8vbm5kdHZmZi9FRkFFTkdqYUp5dFdwQVp0aG56ZEtsUklTSGs1U1FnSXVySy82QmdkeDMvLzBFVjY5dWQzN011WE9zV2JxVW80Y09rWERwRXE2dXJnUlZxRUNya0JCcTFLbVRhOTFKQ1Ftc1diYU1nMkZoeEYyOGlNRmd3RDh3a0M2OWU5c3RXM0l0cTlYSzVQSGpPYlIzTDBFVkt6TGs1WmZ0WHZ2NXMyZFpzWEFoUnc4ZDRrcHFLaVZLbDZaUjgrYmMyNmtUVHRtQ0E5Y3VPWk45KzFZdGtlT2I3ZmNRWkFhZHJGWXJiYkl0TlpNVnpNb3JYTktzYlZ0YjJPUHQ0Y081dDNObk9uYnZEb0RKMlJtQWpqMTZzRy9uVHFiKzhBTWozbm9MVnpjM0FOWXVXOGFwNDhmcDFiKy8zYjJ0KzE5RVJFVGs1anAxNWp6amZ2NDdyTnVyYzJ0YU42dm53SXJrUmhnTUJsbzJyVU96UnJWWXVXRW5VMmNzNWJSQ0ppSWlJaUlpSWlLM0xZVkxSRzZoSGc4OVJLY2VQV3picFh4OVdmclhYMnhidjU1NmpSdlRxVmN2ZlAzOHNGcXRtTTFtTEJrWjE1M2pVbHdjZTNmdXpESHUwTlZ1QzZFTEY5cnRMOGh5RlJhTHhhNTdRMEZzMzdpUldiLytpb3VySzRPSEQ4Y3ZNTkIyekdBd1lEQVlzRnF0dGk0UVJxTXhSMmVFd2pBNU8xTzFaazBzRmdzWHpwKzN6WmtWMVBqaXJiZm8wcnMzOVJvM3R2dmExYzJOSzVjdjIrYkp5TWhnMTVZdDFLeFhEODlpeFFnL2VKQ0t3Y0Y4TUdwVW50ZSs5c0g5cmkxYm1ENXBVcDRQOUEvczJjTnZFeWFRa1pGQmFUOC9LbFdyUmxKQ0FpY2pJamg5L0xoZHVPVEFuajM4L3ROUG1OUFRLVjZpQkJXRGcwbUlqK2ZJZ1FNY09YQ0FUajE3MGpIYjl4OGc4c1FKSm8wYlIzSlNFbTV1YnBTcldCRnplanBuSWlNNUhoNmViN2hrNGF4WkhOcTdsMUsrdmd4NjRRVzdVTUdSQXdmNDlidnZTRTlQeHk4Z0FMK0FBQ0pQbm1UcDNMbWNQSHFVSjE5NHdkWjJ2RnJ0MmxndEZzSVBIclJ0Lzl1dVhMNU1Rbnk4YmR2Tnd3TXZiMjhBTHNYSHMyWHRXdW8wYkdnWDNMb2VKeWNubkp5YzdMWmRYRjI1bkpwS2NsS1NiWC9YQngvazNKa3pwS2VuWXphYmlUbDNqbVh6NXRHd1dUTWFORzFxRyt2aDZYblgzLzhpSWlJaU4xTjZ1cGtQeDB6aDhwWE01ZndxQnZrejlNbjdIVnlWL0JOT1RrWTZ0VzFDaDFhTkZESVJFUkVSRVJFUnVZMHBYQ0p5Q3hYejlxYlkxWWZma05rbG9WNlRKaXliTjQ5TnExZHo5UEJoWHYva0V6SXNGZ0Njcm5aS3lHK085YUdoV0s2T3o1S2NsTVR4STBkbzE2VUxYWHYzQm1EWlgzK3hjdkZpM0QwOHJsdm5ocFVyT1JzWldlRFhGYnB3SWN2bXpjdnNXUExpaXdSVnJKanJ1SWpEaDBsS1RBUWdNU0VCTjNmM0F0V1RuMU1SRWFTbXBBRHc4OWRmOCtRTEwxQzlkbTFpWTJLNG5Kb0tZUGUxdTdzN0ZvdUZLNWN2NCtybXhxbUlDR1pPbWNLQXdZT3BVYThlT3pkdnBzOWpqN0ZqMHlaZWVmOTlmUDM5YmRlS2lZN21xM2ZmeFdxMTJvVWFVcTVlUDJ1NWtDekZTNVFBTWdNY0dSa1o5QjA0MEc0SmxJVDRlTnY3QVJBWEc4di9KazRrdzJ6bWdRRURhSDd2dmJid3hxRjkrL2p0aHg5WXNXQUJ3ZFdyMjdySnBLYWtNT1g3NzBsT1NxSkZ1M1owZi9CQm5GMWNBRWhLVENUMmF2QWdOMXZYcjJmZGloVjRlbmt4ZVBod2lubDUyZFUyN2FlZnlNakk0SkZubnFGK2t5WkE1cjMxMDlpeEhOcTNqOTFidDlLd1dUTUFCZzhmVHRxVks3dzlmTGh0Kzk5MjVNQUJmc3NXYUdqYXFoVVBQZkVFQUNzV0xDQTlQWjBPM2JyZGxHdjlPSFlzVVNkUDV0aWZ0WFJVbGwxYnR0Z3RXL1dmRHora1ZKa3l3TjE3LzR1SWlJamNURC8vdm9Danh6UC9yZUxzYk9MdFVRTnhjM1Z4Y0ZWeU15aGtJaUlpSWlJaUluSjdVN2hFeEFIQ3RtL240TjY5ZE9qYUZWOS9mKzd2MzUvR3padVRtSkNBczRzTGx4TVNBUHRsYm5KektTNk9qYXRYVTZ0K2ZRN3MyV1BidjN2clZpd1dpKzNCUDhDWnlFaDhTcGJFWk1yL3QzMTBWQlJMNXN6QjE4OFBzOWxNWEd4c3Z1T3pPamI0bEN6SjRPSERLUk1Ra09mWXJSczI0R1F5a1dFMk0rMm5uM0QzOE9EcEVTUHd6QlpxS0t6ZDI3Ylp1a0xVYmR5WTJiLyt5c3Z2dlpmbmVEZDNkeUF6Sk9IcTVzYkJzRENNUmlQVjY5Umh5NW8xT0psTTFLeVgyVkw3eXVYTHRnZjNXZHNBS2NuSk9aWUdBWExzeStya2tQVWVWcTFaMCs2NHQ0OFAzajUvcnd1L1BqU1V0Q3RYYU5xcUZTM2F0Yk1iVzZOT0hkcDE2Y0x5K2ZOWkh4cHFDNWRzWExXS2hQaDRxdGV1elFNREJ0aWRVOHpMeXk0d2tsM0VrU1BNblRZTlp4Y1hCcjN3Z2kwQVlhdGw1VXBTVTFKbzE3bXpMVmdDNEZtc0dGMTc5MmJTdUhIczNMelo3aDY3MWNwWHJzeGpWNWZmK2UyYXJobkhEaDBDNFA4KytpakhlZGNHUUxMazFYa2pKVG1aTmlFaHRuc25TMnBLQ2ttSmlUbVc0OGt1Ky9mM2JyMy9SVVJFUkc2Vy8yZnZ2c09iS3Q4L2pyK1RKdDE3MEQxb29SVEszbHYySGdMS1ZFUlFVWEhpd0wwblgxRi9xQXhSRUZCQUVFR0diTXVHQWdWYWFBc2RsTFowTDdwWG12eithSW1VYmdRcWNyK3V5d3R5em5PZTh5UU5FbkkrNTc1UG5nMW4vWllBL2VQWjA4Zmc3ZWxTeXhIaWJsVGZrTW00NFgwWU82dzNOdFkzLzNsYUNDR0VFRUlJSVlRUTlTZmhFaUVhUVVKOFBHZFBuT0JNWUNEdE9uZG02UDMzVjZyMlVaQ2ZEMUJuVllNRHUzYWgwMm9aUEhxMFBseWkwK2s0dW44L1hqNCtPRlcwcHRIcGRGeTVmQm12WnMxcW5VK24wNVZYenFpb3NyRmg1Y29heDE0OGYxNy8rMlorZmt4OS9ISE16TTFySEorVmtjRzVvQ0JhdEc1TldIQXd3OGVQNS9mVnExbXlZQUZQekowTG9LL1NVVithMGxKQ1RwM0MzY3VMdUpnWStnNGVUR2xKU2FXMkh6Y3lyVmhqYms0T05uWjJuRDE1a2hhdFcyTmlha3JYUG4yd2QzVFV0MFg1NXROUHE1M0R6Tnk4MG9YenV0cUNlSGg3RXhNWnlmcWZmdUwrS1ZNcVZZTzRYbVJZR0VDbDZpYlhhOXVwRTN1MmJpVW1La3EvN2RyUHZmZkFnVFUrNXh1bHA2YXllc2tTZERvZER6M3hCTzdWVkpxNWNPNGNVRjRONUVadW5wNUErZnU0TVZsWlc5T21ZOGRxOXcwWU1VSmZyZU42Vzlldng5WFRrNDUxaEdLdVZlRTRjZmd3KzNmdVpOQ29VUXdjT2JMU21PMi8vY2Fodlh0NTlvMDNjUFh3cUhXK2UvbjlMNFFRUWdoeEsyUmw1L0hwd2wvMGo3dDFiTVg0RVgwYmNVWGlkcXNyWk84Rm5pa0FBQ0FBU1VSQlZMSnkvVTdXL0w2SEFYMDY4ZURvZnZoNHVUYnlpb1VRUWdnaGhCQkNpUDgyQ1pjSTBRaUdqeHRINTU0OTJmM0hINXc5ZVpKelo4N3d6R3V2NGVMdUR2eDlZZnY2cWdmVmNYQnlvbWYvL3RoZlYzVWkrT1JKMGxOU0dEUnlKRDh1WE1qQUVTTlFxVlRrNXVUVUdTNVJLQlJZMjlqZzM3NDluajQrMVk3SnVYcVZMYi8reXJuVHB3R3dzYk5qMXZQUG8xUXFhNTA3WU1jT0RJMk05RlZXUEpvMjVaRTVjOWorMjI4WUdCaWdLUzNGb0k2cUtqYzZIUmhJU1hFeGZtM2JFaGNUZzV1bkozMEdEU0l5UEJ5QTJPaG8vYnF1L2Q2eEluQ1RjL1VxNTgrY0lUc3JpL0VQUFFTVWgzbjgyN2NINEpVUFBzREUxQlJseFlWMkFHMVpHZGxYcjFhcTVnRGc0T2pJOEhIajlOdHZEQVU5TUgwNnF4WXZKdXJDQlJhODl4N04vUHpvMHJzM2JUcDJyUFM2WlZaVU9La3BmR0xyNEFCQWZtNHVXcTBXcFZKSldrb0tnUDY5VXgrckZpK21JRCtmMFJNbjR0ZW1UYlZqTXRQU0FQamZPKy9VT0U5aFJRanEzNmltZ003VzlldHA0dVJVWXhqblRHQWdoL2J0MDdmQTBlbDBkTzNUQnpzSEJ4S3ZDOU1VRmhSd05DQUFEMjl2RkFwRnBYM1h1L1p6dVpmZi8wSUlJWVFRLzVST3ArUHpiMzRoNjJwNWkwRWJhd3ZtUFR1dHdlRmNjWGVxTFdSU3FpbGpWOEFKZGdXY29IM3I1anc0dWgvZE8vdWpsUGVHRUVJSUlZUVFRZ2h4eTBtNFJJaEc0dURveUxRbm5xQm5aQ1RCcDA1VkNnZWtKaVVCVkFxTlZLZHRwMDVWTGtqdjNySUZEMjl2bXZuNWNmaXZ2MWk2WUFGT3J1VjNjTFZxMTY3T2RZMTY4TUVxTFZLZ1BOQ3dmOWN1amgwNFFHbEpDVTJiTnljbU1oS1ZTbFZuc0NReFBwNlRSNDdRWjlBZ0RBMy83b2Z1N2V2TE02Ky9qa0tob0tpd0VDTmo0enJYZDQxV3ErWEFybDIwNmRTcFV2dWc0d2NPRUh6cUZBQ25qaDdsMU5HamxYNy8yaWVmQU9YaGllQ2dJSnpkM0dqaDcxOWwvcWlMRjluMHl5OVZ0dGRteDZaTlFOVjJJUFpObXZEQzIyOFRFaFJFNE1HRFJJYUhFeGtlanBPTEM0L01tWU90dlQwQU9xMFdxTG1DeGJXdENvVkNQMFpUV2dwUUtRUlFGeWRYVjdJeU1nZ0pDcUpiMzc2bzFlb3FZM1E2SFZCZWxhWWhjOS90cnNUR2twV2VUdmUrZlRsKzhDRGQrdlJoNk5peHpIL3JMVElxQWpmWGk0Mk9ycmIxempXZkwxMTZ6Ny8vaFJCQ0NDSCtxVFdiOWhGNE9rei8rSTNuSHNMR3F1YXFpZUsvNlZySVpHQ2ZUaHcvRmNxR3JmczVlejVTdi8vcytVak9uby9FMWRtZUNTUDdNYXgvTjB4TURHdVpVUWdoaEJCQy9GT1hvNk9KREF1amlaTVQ3YnAwYWRDeHlZbUpITjY3bC83RGgyTlhjV1BsalhRNkhXdC8rSUVPM2JycDIzbmZyS01CQVhnMWE5YWdHelZMUzB1ci9mNGNJUFRzV2ZMejh1allyUnVxR3NiVUpDc2pBMk1URS8yTmVwclNVdExUMHJDMnNhblNudjFXU0U5TlJhUFJZR2R2ajlwUVBpTUxJVzZlaEV1RXVJTjIvZkZIdGR0TlRFMHI3UXNQQ1FFZ1BpYW14bVBzSFIzcDFMMDdBQ1hGeGZydGZRWU5vcW12THhaV1ZqejF5aXRzWHJPR2swZU80TkcwcVQ3RVVKdnFxbVpvdFZvV3paOVBlbW9xdHZiMkRCczNqbmFkT3pOdjl1d2E1N2tXVGxBb0ZCemF1eGUxb1NIM0RSbEMxSVVMbGNaZEMwbGtaV1ppYVdWVjUvbzBwYVdvMUdyT25qaEJlbW9xVXg5N3JGS2JtS21QUDg2NGFkTjQ3OFVYbWZMWVk3VHYwb1Y1czJjejRlR0g2ZHE3dHo2TWNUUWdnS3RaV1R6eTlOTzEzdkg0MmllZjFQdUQ0WWxEaDlpOVpVdTErNVJLSmUyN2RLRjlseTZrSkNheWVlMWFMa1ZFc0dIbFNtYS85QkpRWHFrbU16MmQ5TlJVUEpvMnJUSkhabm82QUZZMk52bzFXMWhhY2pVcnE4WmpxdlBnSTQrdzRwdHZpSTJPWnQyUFAvTFE3TmxWWGdNTEt5dXlNako0WVBwMGJPenM2alh2djhYaGZmdHEzWithbkZ6dEdML1dyZWs3ZURBanhvL0hRS1hpK01HRCtuMHo1c3hCbzlFQUVCSVVSTUNPSFl4NjhFRjhXclRRajhsSVMrUG5wVXZwMGE4ZlhYdjMxbStYOTc4UVFnZ2h4TTBMUEIzR2o3OXMweitlT0tZL25kdjdOZUtLUkdOVEtoVDA3TkthbmwxYUV4VnpoZCsySGVDdlEwR1Vhc29BU0VoS1orRVB2N0Y4N1haR0RlckovU1A2NE9oZzA4aXJGa0lJSVlUNDc4bk95bUxWNHNYazUrYlN0SGx6V25mc3FHKzVYUi9SRnk1dzhzZ1JCbzBlelpvZmZzRFoxWlgrdzRkWEdxUFQ2UWcrZFFvM1Q4OS9IQzc1WTkwNlJrNllVTzl3eVpYWVdINzY5bHZHVHBsU3BUMjdWcXRsKzIrL1VWSlNVbWNMOXVwODlzWWI5QnM2bE9Ianh3UGxRWnR2UHZtRXFZODlWbXRJUjZQUkVIZnBFcGJXMW5YZW5IeE5lRWdJUDMzM0hRcUZnbmtmZjN6WGZkOHZoUGgza1hDSkVIZlFYMy8rMmFEeFowK2VySEdmcjcrL1BseHl2Ujc5K3VsL3IxS3BhRklSRnVsVlF4dVErbEFxbFl5Yk5vM010RFE2OStwVlo2VVNLSytNOFAxWFg5RnY2RkJhK1B2ajV1bUptWVZGdFdPTGk0cklTRTJsZFljT2RjNjdlc2tTYk96dDZYN2ZmYlJzMnhaWFQ4OUtGOWNCOG5MTHkyV2JtcGxWT1Y2bFZtTnVZY0hWckN4YXRtMWJaeldYejk1NG84NDFOWlNqaXd1VFo4M2lrM256aUwxMFNiKzltWjhmSnc0Zkp1am8wV3FESWlGQlFRQ1ZLazE0dDJqQjZlUEhPWG40Y0wzREpXcTFta2Ztek9IYlR6N2gvSmt6L0xGdUhmZFBtVkpwaktlUEQxa1pHWVNIaE5DemYvOTZ6WHQ5U0tHc3JLeEIvNUM0bGJhdVgxL3Ivb1RZV0gzYm0rdFpXRnJXK01HOWliTXpVUDRQcHVNSER1RGJxaFY5QmcycU5PYlEzcjJvVkNyNkRSdUd0YzNmWDE3TCsxOElJWVFRNHViRUo2Ynk0WmNyOWNIMWR2N05lUHloTVkyOEt2RnYwcXlwRzY4OU80MG5IaDdOSHpzTzg4Zk93MlRubHJmdnpNc3ZaTjBmKzFpL05ZQytQZHJ4NE9oK3RQTDFhdHdGQ3lHRUVFTDhSeFFXRkxEaTIyOHBLaXpVVjRGZS85TlBUSjQ1czk3dEsyTXZYYUtKc3pQV05qYVVGQmV6ZDlzMlduZnNpSU9qWTUzSDd0NnloZmlZR0NiT21JR0ZsUlZsR2cxUkZ5L1dlVnhhU2dvWFEwUHJITmZDM3g4cmEydlVob2FzL2VFSDFFODlWYW5GZlBESmsyU2twVEZ1NnRRR1Z5MXBpS0tpSWhJdVgrWlNaQ1NYSWlLSXUzUUpqVVpEcHg0OW1EaGpScDNIcHlRbXNtNzVjaXlzckNqTXorZlhGU3Q0L01VWEcrMjdleUhFM1UvQ0pVTGNRWFcxaXlnc0tHREpGMStRbkpEQTJNbVQ2MzFSdnlaNXVibjh0V01IRG82T3RPM1U2Ui9OMWN6UEQvenFmNGRnZmw0ZVZ6TXpTYnB5aGJHVEo5ZmFXaVhxd2dWME9oMnVIaDUxenB1WG0wdGhRUUZPTGk0OE1IMTZ0V01TNCtNQnFpMmxsNW1lcnE5QU1YTENCS0M4dFVuQXpwMk1uellOUzJ2clN1TmYvZWdqVktyNi9hL3k1SkVqN05tNnRjcjJYWnMzMDN2Z3dFcmhncmlLVU1uMUtlSGVnd1lSZFB3NGdZY080ZXptUnJlK2ZmVWZ4Q05DUXduWXVSTzFXazNmd1lQMXgvUWRQSml6SjA1dzhzZ1JISnljNkQxd29ENzhrNVdSUVVaYVd2blA3Z1lXbHBZOE1tY09pLy8zUDQ3dDM0KzFyUzM5aGc3VjcrL1JyeC9CSjAreWMvTm03QndjYU5HNnRYNWZjVkVSeHc4ZXBIV0hEcFZlWTdXaElZWkdScFFVRjNNcElvTG1MVnVpMVdyckZVYUM4blQyaFpBUVBIMThhTnE4ZWIyT3FVNXRmODdtelo1TmgyN2RtRHh6NWszTkhSSVVSRWx4TVdrcEtmejE1NTkwNmQwYkMwdEx6Z1FHY3ZyNGNRYU9IRmtwV0FMUXBtUEhlL3I5TDRRUVFnaHhNL0lMaTNqcjB4L0lMeWdDd05IQmh2ZGVlUlNWcW42ZkxjVzl4ZGJha2tlbmpHRHFoTUhzUFhpSzM3YnU1M0o4TWxCK1YrbitJMmZZZitRTXZqN3VqQmpZZzRGOU9tSnVkdXZMalFzaGhCQkMzQXZ5OC9MNGNlRkNraE1TbURoakJoMjdkMGR0YU1paHZYc0JtRGhqUnAzaEJaMU9SL1RGaS9xcUh3T0dEeWM4SklUZmYvNloyUys5VktWcSt2YU5HOW0rY1NNQWt4NTlsTVA3OW1Galo0ZTVwU1VBQlFVRkxGKzRzTTYxbnpoOG1CT0hEOWM1N3ZPbFM3R3dzdUt4NTUvbnU4OC9aL1hTcGN4NjdqbThmWDNSbEpheWMvTm1BRGF0V2NPbU5XdnFuTyt4RjE2Z2VjdVdkWTVMaUl2amFtWW1DWEZ4Sk1URmtaR1doazZuUTYxVzQrYmxSZDhoUS9EMjlhVnBzMloxenBXUm1zcVBDeGVpMVdwNTlKbG5TSWlMWStQcTFheGZzWUpKTTJmVyszdDdJWVM0bm9STGhQaVhTTHB5aFYrV0xTTXRPUm1sVXNtV1gzL2xZbWdvZlFZTnFqWWNVQisvclZwRllVRUJVMmJOcXZSQm9WMlhMZzN1ZjloUUdXbHBBTmc2T0dCUXg4WHBvR1BIQU9yMTRTbzNPeHRQSHg4QXpHdW9CQkVWSG82cG1WbVZOa0I1dWJuOHVIQWhSWVdGUVBsRmVBY25KNjVtWlJFZUVvSm0wcVE2ejM4ei90cXhnLzI3ZHVIbzRvSzVoUVY1dWJra1hibUNVcWxrK0xoeCtuR096czZNbnphTmphdFhzMm5OR2dKMjdNRE8wWkdjcTFkSlMwN0d3TUNBeVROblluOWRjdHZaelkzeER6M0V4dFdyMmY3YmJ4ell2UnRIWjJlS0NndEp1bktGQVNORzFQaitjWEYzWi9MTW1heGVzb1NkbXpaaFpXMU5oNG9QODE0K1Bnd2NPWks5MjdheC9KdHZzTFczeDliZW5xTENRcElURXRCb05MUzhMcWw5VGVzT0hUaDkvRGcvZmZjZEhrMmJrcFdSd1d1ZmZGS3YxK24wc1dNYzJMMmJtYzg5MTVDWGw0UzRPS0J5ZTZqYnBjK2dRYlR0M0ptakFRRWMzTE9IdmR1MjBieFZLeUpDUS9IeDgyUGd5SkZWanJuWDMvOUNDQ0dFRUEybDFlbjQ1T3ZWeENXa0FHQmtxT2JEZWJPd3RqUnY1SldKZnpzalF6VWpCL1ZneE1EdUJBVmZaTVBXL1p3NEU2N2ZIeEVkVDBSMFBJdCsyc1I5M2RzeFluQjMyclZxVnUrN2E0VVFRZ2doN25VcFNVbXMvTzQ3TXRQVHVYL3FWRHBXVkZjZjllQ0RsSldWY1RRZ2dPeXNMS1k5OFFRV0ZjR1A2c1JkdWtSZVRvNisxWTJIdHpkTm16Zm5jbFFVQ2JHeHZQeisrMEI1VVBqTDk5L252cUZENmRLekp3Qjd0bTJqdUtpSXNaTW42ei9IbVZ0WThNNkNCVlhPVTVpZno3cmx5eWt0TFNVNUlRRkhaMmZTVWxMb1Ayd1l2UVlNZ0RvK0I5bzFhY0xEVHo3SjkxOStTVlI0T042K3Z2ejE1NTljemN5a3o2QkJtRlJUUGZwNmlYRnhuRDl6QnBWS1JlREJnNVJXdEMySDhyWTcxOXEzZTFXRVJRN3MzbzJoa1JGT3JxNDA4L1BqdmlGRGNQWDB4Tm5OVFgrTkp5NG1oa1gvK3g4VHBrM0QxZE96K3ZQR3g3UGkyMjhweU05bnhwdzV1SHA0NE9yaFFVWmFHdnQzN3FTc3JJeEpNMmVpdm8xVlY0UVEvMDBTTGhHaWthV25wSEJneng1T0hUa0N3SWdKRStqUXRTc0hkdThtOE5BaExwdzdoN09iRzMwR0Q2WjlseTcxTGxlMmQ5czJ3a05DNk5xN2Q2V3FFOVc1Vm1hNm9Rd01EQ2pJejYrMk9zV2x5RWlnUERCUm00UzRPTUtDZzdGcjBxVEdEMEpRM21hbHRMU1UzSnljV25zQ0Z1VG5jK2JFQ2RwMDdGanBDOEtyR1Jrcy90Ly95TS9OWmNhY09heGF2SmdqQVFHMDY5S0ZqTFEwREZRcXJHMXRxOHczLzYyM2FsMS9mUXdhTllxdzRHRFNVbEpJU1V6VXQxL3BPM2d3YmpjODU4NDllK0xrNHNMK1hidUlpWXprY21Ra3BtWm10Ty9TaFg3RGh1SHM1bFpsL2k2OWV1SG83TXorWGJ1NEhCVkZUR1FrWmhZV3RPM1VpWGFkTzllNk52LzI3UmsyYmh3N2Z2K2REU3RYWW1GbHBRK2pEQjQ5R2hkM2Q0Nzg5WmMrTVcxbVlZRmZtelowNjlOSDN5cm1lbU1tVFVLcjFYTGgzRG5pWW1Kd2NuR3A5K3QwT1RvYVkyTmptclZvVWU5anpnUUc4dHZxMWRqWTJSRjg2aFRXZG5ZTUdqa1NReU9qZXMvUlVGYlcxZ3dmTnc1UGIyL1dMVi9PaFhQbkFDakl5K1A4NmRPMDZkU3AzcW52ZStIOUw0UVFRZ2pSVUt0KzNjblJrK2YxajErWk01WG0zdlhyaXk0RWxMZnM3Tnplajg3dC9ZaTlrc3pHYlFmWWN6Q0lvcUx5UUhwSlNTbDdEcDVpejhGVHVEclpNV3hnRDRiMjc0S0RyWFVkTXdzaGhCQkMzTHRPSERyRWx2WHIwV20xVEprMXE4b05yR01uVDhiY3dvSTlXN2Z5MVFjZk1HN3FWTnAwN0ZqdFhLSEJ3VURsNnN2RHhvM0R5TWlvMG5mZ1dxMFdBSE56Y3h5Y25MZ1VFVUhJcVZOMDdkMGJiMTlmL1RpRlFvR1plZVV3ZWxod01KdlhyTUhhMXBiWkw3M0UrM1BuMHJsblQ2eHNiUGh0OVdxaUxsNWsrTGh4ZFZiUmJ0cThPUys4L1RhT0xpNGt4c2V6ZjljdTJuVHN5S2dISDZ6ek5RczhkS2c4WEtKV3MzUHpaZ3J5OC9YN29pNWNJT3JDQlFDZXJXaFBQbTdhTkxyMTZWTnIrRGsxS1ltRTJGaktLbDZiR3dXZlBNbHZxMWNETVBPWlovQzU3dWJUNGVQR29kTnFPYkI3TjVucDZVeDkvSEhzbXpTcDgza0lJY1ExRWk0Um9oR2twNlp5TVRTVWMwRkJYSTZLUXFmVDBiUjVjOFpNbW9TTGUvbVhwcU1uVG1UQThPRWMycmVQWXdFQnJGK3hndDEvL0VHZlFZUG8xcWNQYWtQREd1Yy9FaERBbnExYmNmWDBaRXcxMVFqeWNuTlJLQlFZR1J1akxTc2pJVGEyMXZscTR1cmhRVnhNRE45LytTVnVucDc2RHp4WHM3STRGeFNFc2JGeHJSL01Tb3FMV2I5aUJUcWRqdDREQmxUN2djbkN5Z3FBVllzV1VWeGNqRmFyeGIxcDB4cm4zTHgyTGFVbEpYUy83NzVLMjNPeXN5blRhSmo5MGtzNHU3blJ1VmN2VGh3NnhMN3QyNG1Kak1USnhhWGFRTURIMzM1Ylk4OUVyVmFMUXFIUXIzdnoycldjckthazN1RFJveGs4ZW5TTmE3NlJtNWNYRDkxUTlxOHVIdDdlVEgvcXFWckgxTlF1cHQvUW9aVmE0bHpQdjMxNy9OdTNyL2M2VEV4Tm1USnJWcjNIWDZQUmFFaUlqYVYxaHc1MVZ2cTQ1dHpwMDZ4YnZoeG5OemRtdi9RU2dRY1BzblB6Wm80Zk9JQlBpeGJZT1RoZ2JHS0NTcVhDUUtWQ3BWSngvNVFwYURRYTl1L2FSWmxHZzBham9VeWpvYXlzaktiTm0rUGJxaFZLcFpMMDFGU0FTdStKMHRKUzRpNWRJakk4bkpDZ0lESlNVekUxTTJQY3RHbW9EUTA1c0hNbmEzNzRBWnRObTdodnlCQTY5K3BWYS9MN1hubi9DeUdFRUVJMHhLSEFZRmF1MzZsL1BIbnNRQWIycWY0TGFTSHF3OVBOaWJsUFR1TEpHZmV6LzhnWnR1ODlUdGpGR1AzK2hPUU1mdnhsR3l2V2JLZHJ4NWFNR05TZEhwM2FTQXNtSVlRUVFvZ0thU2twL0xGMkxaSGg0VmpiMkRCdDltdzhhdmlPY3VESWtUaTV1ckpoNVVwK1hyb1VYMzkvUm93Zlh5VXdjdnI0OFNySGVsVlViSzVKWVVFQjYzLzZDVHNIQjBaUG5Gamp1TmpvYVBaczNVcGtlRGc5K3ZWajlJTVBWdnJPdVYyWExyZzNiY3I2bjM1aXlSZGYwTXpQang3OSt0R3liZHNhYis1MWRIR2hxS2lJWDc3L0hrTWpvMXJQZnoxdFdSa0FLcFdLTitmUGg0b2JmZDk4NWhuNkRobkMwREZqZ1BMWEdLQzBwS1RPcW5yUkZ5K2lVcWx3dWVGRzFLTENRcmF1WDgrcG8wZXh0clZseHB3NU9EZzZzdW1YWDJqZnRhditXczJJQ1JPd3NyRmgyNFlOL045SEh6Rm8xQ2g2RHh4WTd4dWJoUkQzTmdtWENIR0g1T2Jrc09tWFg0aS9mSm1jcTFlQjhuWVpyVHQwb0dmLy9wVlN0dGVZV1ZndzdQNzc2VHQ0TUFkMjcrWm9RQUJiMTY5bjMvYnRUSC9xcVdxREcrRWhJV3hadHc3N0prMlkrY3d6MVlaR1RoMDV3bzVObXlwdDgybEF0WWhySHBnK25ZMnJWeE4zNlJJeEZaVktvUHlDdkpPcks2TWZmQkJqazVyN1dHOWR2NTdreEVRY25aM3AxcWRQdFdONjl1dkh4ZlBudVhEK1BFcWxrcmFkT3RVWWR0Q1VscEtlbWtxN0xsM3c5UGF1dE0vRDI1dXhVNmJvTC9hUG5EQ0J1RXVYMkwxbEMwQ0R3aC9YWEk2SzR2c3Z2eXovWUtyVG9kRm9hRnRIcFJCUnZTdXhzV2cwR3Z3N2RLajNNVTJiTjhmQnlZbVp6ejZMaWFrcC9ZWU5vNW1mSDBjQ0FyZ2NGVVZrZURpYTB0SjZWZVpSS0JUNHQyL1AyWk1uMlZpUjZnWnc4L1FrUFRXVlZZc1drWmFTb2svS096bzdNM3JpUkxyMDZvV1JzVEVBSGJ0MUkvVHNXZlp0Mzg3bXRXc0pQSFNJRjk1K3U4Wnp5dnRmQ0NHRUVLS3l5L0hKZkxyd1ovM2p6dTM5ZVB6aFVZMjRJdkZmWW1wc3hJaUIzUmt4c0R1eFY1TFpzUytRM2Z0UGtKV2RCNVMzWXpvZUZNYnhvREJzck13WmZGOFhSZ3pxanFlYlV5T3ZYQWh4SitoME9xNGtwUkVXY1puNEt5bkVKYWFTa0pST2ZrRWhCUVhGRkJZWG9kRlVmNGU0RU9MT1U2bVVtQmdaWTJwcWhKbXBDYTdPOW5pNE5NSGR6WkZXdmw2NE9UdEkyN3RiSURjbmg0QS8vK1Q0d1lPVWxaWFJ1a01ISmp6OE1LWjF0SUx4Yjk4ZVYwOVBOcTVlVFVSb0tKRmhZZmkxYWNPUU1XTndjWGNuTERpWTNPeHNvUHhHMk5Ua1pQMngzcjYrbEdrMFpHZGxBWDlYTHNuTHkyUGQ4dVZrWjJVeDlmSEg5ZnNCSEp5Y0tDa3U1dHpwMHh3L2VKQzRTNWV3ZDNUa2lSZGZyRlMxNDNxMjl2WTgrZkxMQko4OHljN05tMW05WkFubUZoYTBiTnNXdnpadHNHL1NoTGlZdndQSmppNHVHRmQ4RHp4KzJqUStlZTIxR3AvLzhISGo2RGRzR0ZCK1V5V1VoMHRVTjl4VXFWUW85RGYyMlRkcGdxR1JFUUVWTFd1cWZZMTFPaEt2WE9GTVlDQ3RPM1RRSDZ2VDZUZ2RHTWlPalJ2SnpjbWhoYjgvazJiT3hNemNuT3lLbHVpbkF3T1o5Znp6K2dCUHJ3RURjSFp6WSsyUFAvTG54bzBFSGpyRTRGR2phTmVsUzcycmNnc2g3azBTTGhIaURyR3d0RVNqMGFEVDZXamZ0U3QrclZ2VHNtM2JXc01YMTVpYW1URjgzRGo2REJwRXdJNGR4RVJGVmFwZW9GQXFjWFp6dzhUVWxHWXRXOUtyZjM4R2pCaUJlUTA5RGYzYXRpVXZOeGR0V1JrS3BSSnpDd3M2Vi9RcnJEU3VUUnQ5SlpYcU9McTQ4UFM4ZWZWNDl0WHIyYjgvb2NIQlRIMzg4UnFyVmRqWTJUSDMzWGZyTlo5S3JlYlJPWE9xdEVTcHJtS0hzWWtKVDc3OE1vZjM3VU9oVU9nLzdGM2o0T2hJcHg0OVVOVHlRY3JOMDVOeDA2YnAwOFlXVmxaMXRpQVMxWXVOaWtLbFV1SFhnTmZQM01LQzU5OThzMUtBeXMzTGkwbVBQbHBwbkU2bjAxY24wZWwwS0pWS0ZFb2xTb1dpL05mcmZzWm1GaFowNzlzWEZBcmN2YnowUFQrOW1qWER3Y2tKcjJiTjhHdlRCZ2RIeHlyclVTZ1V0TzdRQWYvMjdRazllNWE4bkp4YTF5L3ZmeUdFRUVLSXYrWG1GL0RXcDk5VFdGZ0NnS3VUSGUrODlJaDhzU2x1QzA4M0o1NThaQ3lQVFJ2TnNhQno3TmdYU0dCUUdOcUt6N1paMlhtczN4TEEraTBCdEdyUmxCRUR1OUczUnpzc3pFd2JlZVZDaUZ1cHBLU1VZNmRDT1hZcWxOTWhFU2dNVkxUMWI0V25oenVEQm5URXpkVUZDd3R6VEUxTU1EVXhSYVdTTzdxRitMZlFhTW9vS0N5Z29MQ1EzTnc4cmlRa0VuY2xnVk1oOFN4ZnV3dWRWa1BITnI3MDZPeFBqODcrR0JyV1hGMVkxT3ppK2ZNY0NRakEzTktTTVpNbWNmSDhlZDZmTzdmZXgzLzA3YmVFaDRTdzQvZmZpYjU0VVg4dDVPaisvZm94TVpHUmJGMi9Ydi80blFVTGlMdDBpWisrKzY3U1hBZDI3ZEwvL3VjYnZ1Lzg2TnR2V1RSL1BrbFhybUJoYVltanN6TmRldmNtSlNtSmxLUWsvYml4a3llWG56OGdvTkx4dlFZTUlDUW9DQU1EQTA0ZFBjcUZjK2NZT0hJa205ZXUxWS9wMGE4ZjkwK1p3b3Z2dm90S3BlS1haY3Z3Yjk4ZXZ6WnRLczExL1kyTEFHVVY0Wks2cW5XckRRMlo5T2lqYk51d2daMmJOdFY0dzZTaGtSSCs3ZHN6YnVwVUFETFQwMW0xZURGSlY2NWdhR1RFL1ZPbTBQMisrL1RoS2lzYkcyWTkvenlMNXMvbnAyKy8xVmUyaHZJZ3o5eDMzMlhMcjc5eSt2aHgxaTFmenY2ZE8zbnVyYmVraW9rUW9rWUtUZjZsdW0vcEZrTGNFaHFOcGtvNjlXYm9kTHIvVFBLNklEKy96cVN6RVA5Vjh2Ni9kYlE2SFFNbnZNQ01TY041Wk5Ld3VnOFFRZ2doeEw5R1dabVcxei8rbnBObnd3RXdOalppOGVkejhYS1hpaEhpemtuUHpHYlgvcFBzMkhlTWhLVDBLdnRWS2lXZDJ2clJ2MWNIZW5WdGc3bFozVGVLQ0NIK25TS2k0OW0yNXlqN2o1NmxSZlBtOU92VG0wN3QyK0xxNHR6WVN4TkMzQ0lKaVVrRW5RMWgvNkhEUkVSRmNWK1Bkb3dhM0JOZm41cHZwQlRWT3hJUVFLZnUzVEUyTVdIOVR6OFJkT3dZQTBhTXFQV1l3RU9IS016UDU5UEZpd0VvS3lzakpURVJGM2QzTGtkSHMzaitmTHg5ZmJrVUVjRWJuMzJHbFkwTnA0NGVaY1BLbGJ5ellBRm01dWI2dVhLdVhtWGw0c1ZrcHFVeDYvbm5jZlAwclBhYzJWbFpoQVVIMDdsWEw5NTY1cG1iZXE2ZkwxMUtYbTR1bWVucE9MdTVVVlJZQ01CSHI3eWlENWRjTTIvMmJJYU1IY3ZBRzE2TGViTm5WNnBjc25mYk52WnMzY3FibjMrT3BiVjFwWEg5aGc1bCtQanhON1hXYTNRNkhVc3JYclBSRXlkaWJXdGI3YmdMNTg2eGFza1NIbmo0WVRwMjcxNWwvNldJQ0xiOTloczkrL1dyOWtaa0lZUzRSaXFYQ0hFSDNZcGdDZkNmQ1pZQWNtRmQzTlBrL1gvckpDVm5BR0JpWWxUSFNDR0VFRUw4bStoME9yNWF1bDRmTEFGNDQvbHBFaXdSZDV5OXJSWFR4ZzlpNnJpQm5BdTd4Si83anJQLzZCbUtTMG9CMEdpMEJKNE9JL0IwR0NxVmtpN3RXOUt2VndkNmRXbURtYWx4STY5ZUNGRWY1OEl2c1hyRGJ1SVMweGszZWlRcmx6NkJ2VjMxRitHRUVIYzNWeGRuWEYyY0dUTmlLR2taR2V6ZXQ1OTMvcmNTVDFkN0hucGdDRzFhZXRjOWlRQ2dWLy8rVmJZTkhUdTIxbVBPbmppQnRxeE0vOWpBd0VCZklYMy96cDNZMk5uUnJVOGZMa1ZFMURyUHhkQlExcTlZUVZsWkdSTm56TURJeUlpMDYxcm8yRFZwb3E5MGFHVmpRNDkrL2ZUNytnNGV6TWdISHFqeitRRnMvKzAzRHU3WkE1Ulh5emEzc0FEUXR4aXZTWmxHUTBseGNaMWpBSDBMbSt2RnhjU3dadGt5VEV4TkdUZHRHaWNPSDY3WGVnRzY5dTRObEY4cmV1eUZGK3E4OXVUWHBnMnZmdlFSMWpZMjFlNzM5dlhsMmRkZi8wOWRleEpDM0I0U0xoRkNDQ0hFWFMveVVqd0FyVnQ0TmU1Q2hCQkNDTkVnSzlidVlQdmVZL3JITXlZTnAwKzNkbzI0SW5HdlV5Z1V0UFgzb2EyL0Q4OCtOb0dBSTZmWmYrUU1aODVGNnR2bWFEUmFmU3NOdGNxQUxoM0tneVk5dTdUR3pFU0NKa0w4MnlRa3BmUE5qeHRKU0xuS3RJa1BNR3hRZnluM0w4UTl4TUhPam1rVEp6QjV3djNzM0J2QS9FVWJjSFcwNXRsWkUzQjF0bS9zNWYwbkZSWVVZR0phZlR0QloxZFh1dmJ1VGRsMTRaTWI1ZWZsOGVmR2padzZlbFMvYmVXaVJWWEdYYXQ2VXAycm1abEVob2RYdTYrNnNUZGozL2J0N051K3ZkWXhtb3B3aVVLaDROaisvY1JldWtSc2REUlFYaTNFMU15TW5oVUJuaHRiNnRUbVdyZ0UvcjZwZWQ3czJRMWEvelhHSmlhOC8vWFhFaXdSUXRTTGhFdUVFRUlJY1ZjcjFaVHg4OFk5K0hpNTR1ZnIxZGpMRVVJSUlVUTliZDV4aU5XLy9kMDdmZmlBYmt5Zk9MUVJWeVJFWldhbXhvd2EzSk5SZzN1U2xaM0hvZU5uQ1RoeWxwRFFLSDNRcEZSVHh0R1Q1emw2OGp4cXRZcXVIVnJTdjFjSGVuUnBqYW14Vk5VVG9qR1ZsbXI0WmVNZU51ODh3a09USCtUeis4Zm83M0FYUXR4N0RBd01HRGwwRU1NSEQyREQ1aTNNZWYxcjdoL1dpMmtUQnFOV3k2V3lXMFZUV2twaFFRRU9UdFZYSXV3L2ZEaUdSa2FjTzMyNjJ2MGx4Y1VzK2VJTFNvcUxhZFd1SFdIQndYeStkR21sTVJkRFExbStjR0d0NndnSkNpSWtLT2ptbmtROXRlL2FsYmFkT2xYYXRxcWlGZEExcGFYbFZmQlVhalZiZnYwVkt4c2JQSm8ySlRNOW5lNTkrM0wvMUttVlFoMjlCdzVrOU1TSk5aNXo2L3IxSE42M3I5cDkvWVkyN045U0VXRmhKTWJIMXhqUUVVS0k2c2pmbUVJSUlZUzRhNVZxeXZodStVWmlyeVN4OUgrdm9KU0V2UkJDQ0hGWDJILzBMQXQvMktoLzNMMVRxRTcwN2dBQUlBQkpSRUZVSzE1NmFyTGNMU2YrdFd5c3pCa3p0RGRqaHZZbTgyb09CNCtIc1AvSUdVTENvdEZkQzVxVWFqaHk0aHhIVHB4RHJWYlJyV01yK3ZYc1FJOHUvaEkwRWVJT1MwaEs1NzB2VnVEaTdNNkt4ZDlJK3hzaGhKNVNxV1RTK1BzWmVGOWZ2dnB1Q1hOZS81cDNYMzRVVnllN3hsN2FYYW1vcUlqUzRtSk16YzFCcDlPM2RuRjBkcTUydktGUjdaK0pESTJNZUhqMmJHenM3UWs5ZTVhdzRPQ2JXbGZYUG4wWU1IeDR2Y2IrdFdNSEp3NGRhdkE1bWpnNzQ5KytmYTFqU2t0S1VDcVZxTlZxM3BvL0g3T0tsanZCcDA1aGJHSnlTLy85TTN6OCtIcVBEUThKNGVDZVBkalkyVEh6MldkdjJScUVFUDk5RWk0UlFnZ2h4RjFGcTlPUmxKeEI1S1Y0ZnQ2NGg5Z3JTVHovK0lONGU3bzA5dEtFRUVJSVVROW56MGZ5eWRlcjlCZmtXL2w2OGU3TGoySmdJSGVUaTd1RHJiVWw5dy9yemYzRGVwT2VtYzNCWThIc1AzcUdjK0dYOUdOS1N6VWNEZ3poY0dBSWFwVUJiZjJiMGIxaks3cDFhb1diczRNRXFZUzRqUTRjUGN2WDMyL2cwZWtQTVc3VWlNWmVqaERpWDhyZXpwYVAzM21EVFZ1MzgreHJYL0hDN0FmcDIwUGFNelpVU2tJQ2krYlByN1JOcVZUU3RVOGZvRHpFY083MGFZYU1IWXQxUFN0a3VIbDVVVmJSVGdadXJ0MkxzYkV4Tm5iMUN3d1pHOTljVzhNeWpZYVM0dUpheDJoS1MxR3AxUUQ2WUVsdER1L2JWMk5sa3ZvcUtTNW03N1p0OUIweUJQTnF6bm54L0hsK1hyb1VDeXNybnBnN0YydGJDV0FLSWVwUHdpVkNORkQvOGM4MzloS0VFRUpVOFBGeVplbi9YcEZnaVJCQ0NIR1hpSXE1d3B1ZkxLTlVVOTVqM2NQVmtVL2ZmQUpqSThOR1hwa1FOOGZlMW9yeEkvc3lmbVJmMGpLdWN2QllNQUZIVHhONjRiSitUS21taktEZ2l3UUZYK1M3Rlp0d2RiS2phOGRXZE92WWl2YXRtMk5rcUc2OEp5REVmOHo2TFFIOC91Y1JGbno2RWMxOXZCdDdPVUtJdThDNDBTTnAzYW9sYjd6L01jbHBtVXdjMDcreGwzUlhjWEoxcGZmQWdlaTBXZ0JNemMzeGI5OGVaemMzQUZLVGtnZzZkb3o3aGd5QmVvUkx0R1ZsYkY2N0ZyL1dyZlhiWG43Ly9VcGpZcUtpMkxoNmRhM3pITnl6aDRONzlqVDA2ZFM5UHExVzMySnQzL2J0N051K3ZkYnhKU1VscU5YMS82elhzWHYzV2l1dS9MVmpCNmVQSDY5MWp1QlRwemk0Wnc4bmp4eGg3SlFwdE8vU1JiL3ZZbWdvcTVZc3djemNuQ2ZtenNYVzNyN2VheE5DQ0pCd2lSQU5ObU5TL1VxcENTR0V1SDFNVEl4bzNjSUxQMTh2YVlVamhCQkMzQ1VTazlPWjkrRlNDb3JLNys1enNMVm0vanRQWVdsaDFzZ3JFK0xXY0xDelpzS28rNWd3Nmo1UzA2K3kvK2daRGg0L1MvakZXTFFWbFhvQUVwSXoyUFRuSVRiOWVRaERRelVkV2plbmU2ZnlzSW16bzVUa0YrSm1hSFU2dmwrMWhjQXprU3o2Y2o0Tzl2Sm5TUWhSZjgxOXZGbjA1WHptdnZFT21WazVQREY5akh6ZlZBdWRUcWV2d21aa2JNem9pUk5ySEp1U2xJUktyY2JlMGJIT09RR1dmL01OU1ZldTBLcmQzMVZrSEp5Y0tvM056TWlvYzQzTi9QenFiRmx6VGVqWnMwUmR1RkRudUxTVUZEYXNYTW5Ucjc0S1FOdk9uV2xkelRtdUJXc0Fpb3VMR3hRdU1UVXpxL0o4Yjl4Zmx5NjllbUhuNE1DR2xTdForOE1QbkFzS1l0elVxY1JmdnN6UFM1ZGlibW5KRTNQbll1ZmdVTzkxQ1NIRU5SSXVFYUtCSHBrMHJMR1hJSVFRUWdnaGhCQjNsYXpzUEY3OWNER1pWM01BTURjellmNDdUK0xvVUwvUzJFTGNiWnJZV3pOeFRIOG1qdWxQVG00K0o4OWVKREFvbE1BejRlVGs1dXZIbFpTVUVuZzZqTURUWVVCNU5aL3VuY3JiNTdScDZZTmFaZEJZVDBHSXU4cjNxN1lRSEI3UGR3cyt4OExDdkxHWEk0UzRDem5ZMjdGb3dlZTg5T2E3TEZ1MWxkbVBqR25zSmYzcnFBM0xxdzBteHNYaDZ1bFo1L2pDZ2dJaVFrTng4L0RBd0tEMnp6VFJGeThDa0p1ZHphem5uNmQ1eTVhY09IejRwdFk1YU5Rb1BIMTg4RzNWcWw3am16Zzc0OTJpUmJYN3RCVVZXYUl1WE9EVWtTUG9kRHBLUzB2cFBYQWdmbTNhMEx4bHl4cm4xZWwwcENjblkyNXAyZkFuOFE5NSsvcnk0anZ2c09YWFh6bDU1QWlYSWlJb0tpekV5c2FHMlMrOVZPK1dRVUlJY1NNSmx3Z2hoQkJDQ0NHRUVPSzJLU2dxNXZXUGw1Q1FsQTZBb2FHYVQxNS9IQzhQNTBaZW1SQjNocVdGR1FQN2RHUmduNDVvdFZvdVJzVVRlRHFNNDZkRHVSZ1ZYMmxzWEVJS2NRa3ByTjhTZ0ltSklaM2ErdEd0WTB1NmRtaEZFM3ZyUm5vR1F2eTdyZDhTUU9DWlNBbVdDQ0grTVFzTGN4WjgvRDVQdnpRUEc1c0FhWkZ6QTI5Zlg0NGZPTUNQQ3hmU3FsMDdqSXlOYXh4YmtKOVBaRmdZdVRrNURMMy8vanJuTGlvc3hNUGJtK2xQUG9tRmxWV2xmZk5tejY3eitQMDdkK3AvcjFhclNZeUxJekV1cnM3anJqRlFLdlZ6S0pWSytnNFpBa0JDeFJ4cHljazR1Ym95NWJISFVLdlZWYXExbEJRWGt4QVhoNjJEZzc2NnlJRmR1OGkrZXBWV0ZkVk5jbk55TURVMUpTVXBxZnc4MVFSdUR1L2J4K0Y5KytxOTd0b1lHaG54d1BUcCtMVnB3MityVnFIVmFtbmk3RnpyejAwSUllb2k0UkloaEJCQ0NDR0VFRUxjRmlVbHBienorWS82QytoS2hZSjM1ajVDbTFZK2pid3lJUnFIVXFta3BhOG5MWDA5bVRGNU9GbFhjemx4SnB6anA4TTRlU2FjL0lJaS9kakN3aElPQjRad09EQUVBQmNuZTlxMThxR2RmelBhK1RmRHFZbHRZejBOSWY0MURoNEw1dmMvajdEb3kva1NMQkZDM0JJV0Z1WjgrY2tIUFBYaUt6ZzUyTkszUjd1NkQ3cEh0T3ZjbVpURVJBSVBIZUxra1NPMWpsVXFsZGc3T2pKdzVFaTY5T3BWNTl5VEhuMFVRME5EREZSVkwxdSsvUDc3bFI3SFJFV3hjZlhxU3R0MmJOcFVqMmRRUHlxVlNoOHVpUXdQQjZCcjc5Nk1uVHdaVlEwdGJwUktKY3UrK29xeXNySksyMDFNVGVrN2VEQUF5eGN1SkRIKzcyQ3hSOU9tVmVieDhmT2piYWRPTmE0dEpDaUk2SHEwOExsZTZ3NGRjUFB5WXUyeVpWdzhmNTZ2UC9pQVoxNS9IVXRyQ1M0TElScE93aVZDQ0NHRUVFSUlJWVM0NVlwTFNubjdzeDhKQ3I2bzMvYmlreFBwMWJWTkk2NUtpSDhYRzJzTGh2YnZ5dEQrWGRGb3RJUkh4SEQ4ZEJqSFRvVVNFNWRVYVd4aWNqcUp5ZW5zK0NzUUFFY0hHOXExYWthNzFzMW8yOUlIVjJkN0ZBcEZZendOSVJwRlFsSTZYeTFkejRKUFA4TEJYc3I3Q3lGdUhRZDdPejU5N3kxZWZ2MXRmSnE2NGVvay80KzVac2lZTVF3Wjg4OWJCcG1abStQbDQ0T3FJa3hpWW1wYVpZeTFyUzErYmRyZzRPUlVhWHRwYVNtdDJyWFR0K2tCK0h6cDBuKzhwdXJjTjJRSWR2YjJ0T3ZTcGRaeEtyV2FJV1BIY2pVekUwMXBLUUNXMXRaMDZkVkwzNEttYSsvZXhNWEVZR0JnZ0xldkx5M2J0cTAwaDRPakk4MzkvT2pldDIrTjV5bk16eWNuSzZ2Qno4UGF4b2JaTDcvTW54czNvbEFxSlZnaWhMaHBDazMrSlYxakwwSUlJWVFRUWdnaGhCRC9IVVhGSmJ6MTZUS0NRaUwwMjJaT0hjSEREd3h0eEZVSmNYZEpUYjlLNE9rd1Rwd0pKL2g4RkxuNUJiV090N2Uxb20wckg5cjVsMWMzOFhCMWxMQ0orTThxTGRVdzUvV3ZHVFZpSk9OR2pXanM1UWdoL3FNMmJkM090aDEvOHQybkw2Qld5NzNhUWdnaGhJUkxoQkJDQ0NHRUVFSUljY3NVRlJYeitpZkxPSHMrVXIvdDBTa2ptUDZnQkV1RXVGbGFuWTdMY1VtY1BSOUZjRmdVSWFIUlhNM0pxL1VZR3l0ejJ2bzNvMTJyWnJSdjNReFBkeWVVRWpZUi94RS9yZHRCekpWc1Bucm45Y1plaWhEaVArN05EejdCeDkyR1J5WU5hK3lsQ0NHRUVJMU93aVZDQ0NHRUVFSUlJWVM0SlFxS2lubnRvNldjQzR2V2IzdnNvZEZNR3orb0VWY2x4SCtQVHFjak5pR0Y0UFBSQklkRkVYdytpc3lyT2JVZVkybHVSbHQvSDFxMThLSmxNdythZTd0alptcDhoMVlzeEsyVGtKVE9uTmUvWnNYaWI3QzNzMjNzNVFnaC91UFNNeko0OUtubitPNnpGNlU5amhCQ2lIdWVoRXVFRUVJSUlZUVFRZ2p4aitVWEZ2SGFSMHM0SHg2ajN6YjdrVEZNSGp1d0VWY2x4TDFCcDlPUmtKU3VENW9FaDBXUm1uNjF6dU04WEpyUW9wa0hMWnA1NE5mTUU1K21MaGdiR2Q2QkZRdHg4MTc3YUNtZE8zZG4wdmo3RzNzcFFvaDd4SzhiTjNNcTZEaWZ2VFc3c1pjaWhCQkNOQ29KbHdnaGhCQkNDQ0dFRU9JZnlTOG80dFVQRmhNV2NWbS83ZWtaNDNod1RMOUdXNU1ROXpLZFRrZHlhbVpGMktTOHVrbFNTa2FkeHltVlNyemNuZkJyNWw0ZU92SHh4TnZMQmJYSzRBNnNXb2k2blF1TFp2N2kzL2g1MlNLVVNtVmpMMGNJY1kvUWFyVTg5UGpUdlByMGc3UnA2ZDNZeXhGQ0NDRWFqWVJMaEJCQ0NDR0VFRUlJY2RQeThndDUrZjFGWEl5SzAyOTdkdFlFeG8vczI0aXJFa0xjS0RYOUt1Y3ZYT0ppVkJ3WG91T0lpTDVDVVZGeG5jZXBWUVo0ZTduZzE4d0RYeDlQV2piM3dNUFZFUU1EdWJBdjdyeFhQMWpDZ1A2REdUbFUycTBKSWU2czdidjJFTEIvTDUrLy9XUmpMd1d0VGtmNHhWaENJMklvTEt6NzczSWg3b1Iyclgxbzc5KzhzWmNoaExqTkpGd2loQkJDQ0NHRUVFS0ltNUtUbDg4cjd5OG1JanBldisyRkp5WXlkbGl2Umx5VkVLSSt0Rm90Y1FtcFhJaUs1V0prSEJlaTQ0bU91VUtwcHF6T1k0Mk5ER25tN1VvTEh3OTh2RnhwNnU2RXA1c3pKaWJTVWtmY1BoZWo0bm4zaTVXc1cvRTlCZ1pTVFVjSWNXZHB5c3FZUE9OeFBueDFCcjQrN28yMmp1akxDWHp5Zno5ektUYXgwZFlnUkhWbVRCck9JNU9HTmZZeWhCQzNtWVJMaEJCQ0NDR0VFRUlJMFdBNXVmbTg5TjRpb21LdTZMZTk5TlFrUmczdTJZaXJFa0w4RTZXYU1tSmlFOHNESjFGeFhJaUs1M0o4TWxxdHRsN0hPeld4eGN2ZGlhYnV6bmg2bFAvcTRlYUlzWkdFVHNRLzkrV1NYM0YxOTJYcWcrTWJleWxDaUh2VUwrczNrbmdsaXJsUFRteVU4Mi9kZlpTRlAyekF5OTJGYVJNRzA5emJIV2RIVzVRS1JhT3NSd2doeEwxSHdpVkNDQ0dFRUVJSUlZUm9rTFNNcTd6NjRSSXV4eVVCb0ZBb2VQbnBLWXdZMksyUlZ5YUV1TldLaWt1SXVwVEFoYWhZTGtURkVSRWRUM3hpYXIyUFZ5Z1VPRHZhNGVYdVZQNmZoek5OM1oxd2QzWEV5RkI5RzFjdS9rdEtTa3A1NExGM1dMbDBFZloydG8yOUhDSEVQU290STROSG4zeUdEY3ZleC9BTy94MFdmVG1CSjEvOWdsR0RldkwwelBHb1ZWTEJTUWdoeEoybmF1d0ZDQ0dFRUVJSUlZUVE0dTRSZlRtQjF6LzZuclRNcTBENWhlTjV6MDVsYUwrdWpid3lJY1R0WUd4a1NPdVdUV25kc3FsK1cxNStJUkdYNG9tNEZNL2x1R1F1eHljUkc1OUNVWEZKbGVOMU9oMkp5ZWtrSnFkejlPUjUvWGFsUW9Hemt4MWU3dVZoRXk4UEY1cDZPT0h1MGdTMVdyNnlGSlVkT3hWS2krYk5KVmdpaEdoVURuWjJOUGRweHZHZ01QcjJhSGZIenF2VjZmaDA0Uzk0dWJ0SXNFUUlJVVNqa24rcENTR0VFRUlJSVlRUW9sNU9uYjNBdS9PWFUxQlVESUJLcGVUMTV4NW1RTytPamJ3eUljU2RaRzVtUXNjMnZuUnM0NnZmcHRYcFNFN0o0SEo4Y3ZsL2NVbkV4Q2NUbDVCQ1NVbHBsVG0wT2gwSlNla2tKS1Z6NU1RNS9YYWxVb21Ma3gwdWp2YTRPTnJoN0dTUHM2TXRyazRPT0RuYVlXcHNkRWVlby9oM09YWXFsSDU5ZWpmMk1vUzQ3VFNsSmFqVTlXc2xwaWt0UWFGUVlxQ1N5engzVXYrK3ZUaDY2dFFkRFplRVg0d2wrbklDNzc3OHFBUkxoQkJDTkNyNTFDR0VFRUlJSVlRUVFvZzY3Zmdya0FXTDExRldwZ1hLTHk1LytOb3MydnMzYitTVkNTSCtEWlFLQlM1TzlyZzQyZE96UzJ2OWRxMVdTMkp5QnBmank4TW1zZkZKeE1RbEU1K1FRcW1tck1vOFdxMldLNGxwWEVsTXEvWTgxcGJtT0R2WjRlSllIa0J4Y3JUSHhja1c1eWIyT05oWm9WUXFiOXR6RkkxRHA5TnhPaVNDR2RObi9lTzVDdkp5TVRXM3VBV3Jhcmd5alliakFkdUpERDNEUTgrOGlVcDE4eTAxZ2s4Y1pPL21OZlFlTXBadS9ZWlgyZi83eW0rNEdCTEV1T2x6OEd2WHBWNXpSb2FlcHJsL3pXSFJvQ043c2JGenhOdXZUYlg3TmFVbGJGMjdqQUdqSjJGbFkxL3J1VjUrZUFnT3ptN01tNys4eW5ZZnY3WTg5ZVlYK20yZnZ6cVR0S1FyZkxGNmQ3MmVSM1ZLUzRveE1GQ2hOTGk5RitVUDdkcEVlbklDeHFabURCMC8vYWJPOSsySEwrTGRvZzFqcGoxSmRsWjZyYS9sYXpOSFZmczYxdWJTaFhNRWJGOVAxL3VHMHFaejlZR3RxeGxwL0x6b0UxcTI2OHJBTVZQcVBmZW1sZDl5TlRPZFIxOThUNyt0cUxDQWxmLzNQazd1VFJrNzdjbDZ6OVZRcFNYRmJGM3pQU1VsUlhUdVBaaG1yZHJmdG5OMWJOZVdsYitzUWFmVG9WQW9idHQ1cmhjYUVRTkFjMi8zTzNJK0lZUVFvaVlTTGhGQ0NDR0VFRUlJSVVTTmREb2RxOWJ2NHFkZmQraTNPVG5ZOHVuYnMvRnljMnJFbFFraDdnWktwUkkzRndmY1hCem8zYTJ0Zm50Wm1aYUU1RFF1eHlVVEU1OVVYdTBrTm9uNHBGUjlpSzA2VjNQeXVKcVRSM2hFYkpWOUtwVVNweVoyT0RlcENKdzQycGRYUUhHeXc4blJEak1UNDl2eUhNWHRkU1VwRGFWS2phdUw4eithWis4ZmF6aTRjeU5QdmZFL25OMjlxK3ovNFlzM3lVaE5xblVPdXliT1BQYnl4emQxL29MOFhQWnRYVWRPVmdhL0xsdkF0S2RldTZsNUFNNmRQRXhTL0NWS1M0cXIzWDgrNkNnNVdSazRlelN0ZHYrTjltejZtVjIvcjJMb2hFY1lmUCswS3ZzejA1TFo4TU5YR0JvYjg5eTdDN0YzY3EweVp1OGZheml5NXcvQ3p3WXliLzd5UnF1bWtaK2JUV3BTUEVseE1TVEdSUk4vS1lLa0t6Rk1mL1p0V25mcWVkdk9lK2JvWC96eDgySUFyTzJhMEd2d1dDeXRHOWJHcWJpb2tNVFlhRHAwNzgreHY3YXhhZFYzVEg3aUZUcjJITkNnZVlvSzhqRTJOYXQrbmNjQ0NEOGJpSzkvaHhxUFAzZnFNSmNqUXJHeGE5S2c4MGFFbmlZdDZVcWxiV1dhVWlKRHoxQmFXclZ0MnZYU2txOFFHeG5PNWNoUVlxUENHVGhtQ3UyNzk2djN1VGV0K280VEIzWUNZR1JrY2x2REpXNnVMaWlVS2hLUzBuRnpjYmh0NTdsZVlXSDVuM1ZuUjJrTkpvUVFvbkZKdUVRSUlZUVFRZ2doaEJEVkt0V1VzV0R4T25ZRm5OQnZhKzd0em1kdlBZR3R0V1Vqcmt3SWNiY3pNRkRpNGVxSWg2dGpwZFlDcFpveVV0T3lTRXBKSnlFNWc2U1VkQkpUMGtsS3lTUXhLVTNmbHFzNkdrM3RWVStzTE14d2NyVEZ6c1lLZTF0cmJHMHNzTGUxd3M3R0Nqc2JDK3hzcmJDMk5KZnFKLzh5WVJHWGFkT3E1VCtlSnkvbktnVjV1U3o5N0RYbXZQVWxEczV1bGZabnBDWlZ1VEIrSzFsWTJURHQ2ZGRaOHNrclJJY0hrNVowcGNvYTZxTk1vK0ZDOEFrVUNnWHR1dld0c2o4ak5aR2NyQXpzbWpqWFdVSGttazY5QjNGdzUrL3MvbjBWenU1TnE0UXdiQjJjR1B2dzAyeGM4WDhzLytvZG5uLy9XNHlNVGZUNzQ2SXY4TmUyWHpGUXFaZ3krOVU3R2l4SlNZaGwxKytyeUVwUEpTTTFrWUs4M0VyN1Rjek1hZGF5M1cydE1ISHB3amwrWGJZQXBZRUJUWDFiRXgwZXpMTDViekRuclFVMWhqeXFFeGQ5QWExV2k2dFhNeXl0N1VDblk5T3FiMm5Xc2gyV05uYjFtaVA1eW1XK2Zuc083YnJkeCtUWnIxUjYzbVVhRGNFbkRxQTJOS0p6bnlFMXpoRnk4aEFBSFhvMExOUlNIMXF0bHJUa0t5VEh4NUFVWHg0QWlvMjZRSDV1TmdBR0JpcmNmVnJVR1VhNTNvRWRHemx4WUNkMlRaeFJxZFFjMmJzRnorYXRHaHpLYVlpMi9xMElqWWk1WStHU2E1UjNxRktLRUVJSVVSTUpsd2doaEJCQ0NDR0VFS0tLL0lJaTN2bjhSMDZmaTlCdjY5NnBGZS9NZlJRVEU4TkdYSmtRNHI5TXJUTEExZGtlVjJkN090K3dUNmZUa1pOWFFGSnlPb2twR1NTbVpKVC9Qam1EcE5SMFV0T3ZvdFBwYXB3N096ZWY3Tng4SUw3R01VcWxFbHRyQzJ4dExDdUNKNWJZMmxoV0JGTEtIOXZaV21GakpTR1VPeVgrU2dxZUh2KzhGY1RZaDU0aVB6ZWJNOGNDK0g3KzZ6ejc3djlWcml4UjhkYXBxZjNLeXcvWGZERytQdnV2bDVPVndlZXZ6cXgxakYwVEYxNWY4Rk9WN1JkQ1RsSlVXRUNMTnAyeHNMTGw3UEVEaEowNXB0K2ZuWlVCZ0thMGxEV0xQNnYxSEZNcnFxZllPamd4NWNsWFdmSFZ1NnhiT3A4WFB2aXVTbldTSGdOR0VoVjZocENUaHpoMzZqQ2RldzhHb0RBL2o1Ky8vUmlkVnN1VXAxNmphWXZXbFk2cjZYVkpTN3BTN2I3b0N5SFZicTl1Mi95ZmRtQnQxNFRRMDhkUXF3MnhjM1RCdDNVbnpoN2ZqN1ZkRTU1K2F3RzI5bzZWanZuNHhZZkpTaytwNVZVcFoyUHZ5SnRmcmE1elhIUjRNTXUvZkFlTnBwVEpUN3hDaDU3OStYSEIyMFNjQytLSEJXOHhhKzZIbUppWjF6a1B3TVZ6cDFBcWxiaDd0OERJMklUT2ZZWnc0c0JPZmx2eE5UUG5ma2pJaVVPcyt1YkRTc2ZjK0RyNmQreUpSbE9LaGJWTmxVQk42T2xqRk9UbDBxMy9pQnJYbEpHYXlPV0lVRXpOTFhEM2JxNFBmZHpJMk1Tc1FTR2kxTVE0dm5yN2FWSVM0dEJjRnh5eHRuUEFxN2svbnMzODhHeldFZzhmUDdJejB5bXBvU3JQalFJRC9tVGIydTh4TmpYajBia2ZvRkFvK09hOTUvaDEyUmVZbWx2ZzE3WitiYUVheXNQZGpTc0pxYmRsYmlHRUVPTGZUTUlsUWdnaGhCQkNDQ0dFcUNRMS9TcnpQbHJDNWJpLzJ3T01HZHFiNXg2YmdJR0JYRXdWUWpRT2hVS0JsWVVaVmhabStEWDNyTEsvdEZSRFNsb1dTYWtWVlUrU0t5cWVwS1NUbUpKR1lXSGRkOEpydFZyU003Tkp6OHdtSXJxV0VJcENnWTIxQmJZMlZ0amJXbFpVUDdIRXp0WVNheXR6TE0zTnNMUXd3OXpjQkFzelU0d00xYmUxY3NKL1dWeGlLb01HZFB6SDh5Z1VDaVk5OFRKWkdhbGNqZ2psMEs1TmpKdzBTNzgvUHkrN1VqV09tMkZnb01LMnlUOXZHVmRiQlpYQS9YOEM1V0VQZ0lUWUtFNGYvYXZLdU95czlHcTNYMi9xZGExNVduWG9UcytCb3pteWR3c3JGMzdBYys4dFJHMW9WR244QXpOZm9HdS9ZYlJvVXg3OTB1bDAvTExvVXpMVFV4ZzErWEU2OU9oZjVSelZWWTg0ZmZRdmpFMU1hZFdoZTVYdDVwYlcrTGIrKytjZGR1WTRSWVVGMWM2alVDb3hNamJoL2U4MlZLb1FjdmI0ZnRTR2hsV0NKZGVycldwTWZTdllCQjNaeDRZZnZrU2pLV1hrcEZsMDdsTWV1SG5rdVhkWTh1bXJYSTRJNWYvZWU1WlpjeitzVjVXYTg2ZU80T1RlVlA4K0hEUjJLcWNPN3lIc1RDQm5qKy9IMmIwcFE4WTlyQisvZTlOcVRNMHQ2VDE0TEFCeGx5NFFldm9vRmxZMkRMNy9JZjI0R3dNMWdRRi9FaGp3WjZWelh3dFZuVGl3QzUxT1IwRmVMdTgvTTduR3RjNmMreUd0T25SajhjY3ZrNU9kQ1pTM1R3SXFCYWVlZWZzcm9MemxqNEdCaW80OSsrUG82b1dMUjFOY1BId3dzN0NxK2pvRUhXWGJ1bVZNZStvMU90UlNmZVRBbjcreGJkMHlWR3BEWnIzMElVNnU1WDh2UFBMOHUvend4WnY4OU5WN1RIM3FOZHAyN1ZQakhEZkx3ODJWdi9hSDN2SjVoUkJDaUg4N0NaY0lJWVFRUWdnaGhCQkNML3B5QXE5OXRKVDB6TC92VkgxaStoZ21qeDBnRjBhRkVQOXFhclVLTnhjSDNGd2N1UEZlZFoxT3g5V2NmTkl6c2tqUHpDRWpxenhBa3BtVlEzcG1OaGxaT1dSa1pwTjFOUmR0TGRWUHJ0SHFkT1hIWk9VUWVhbCthN00wTjhYaXV2L0tBeWltbU9zZm0xYU1NY1BDM0FRTEMxUE1URTN1K1RZSUNVbnB1TG02M0pLNVZDbzFNNTUvbHhNSGR0Si8xS1MvenhFYlJVRmVMaDQrTGY3Ui9OWjJUWmczZi9rL1hXYU4xVDZ5TTlPNUVId1NNd3NyZlRCajVLUlpsVUl5SHo0L2xlek1kTjVldUtiZWJYR3VHVFhsY1NMRHp1RFYzRjlmQmFpK0ZWbTJyVnZHdG5YTEttMzdZdlh1U2dHV2EwNGYvUXNMYTlzcSswNGYvUXRIRjQ5SzJ6OS9kU1pGaFFYVnpuTk5RMXJQWEZQYno2bXU1NndwTFdIcjJtVWMyZk1IU3FXU0IyYStRUGYrSS9UN2pZeE5tRDN2TTFZdS9JREkwRE1zZk84NUpqMytFcTA3OTZweHpxVDRHTkpURWl1RktXd2RuT2c3YkR5bVpoYTBhTnNaRTFOemhveXZIQzR4czdCa3lQaUgwWmFWOGUySEx3QXdadXJzYW9OU0ZsWTJWYmJsNWZ4ZDhhbTBwSmhqZjIxSG9WQlVxVnh6VFZaNktwclNFbFFWVlV2U1V4TEp6a3F2TkthNmNJNjdkd3Q5MEtRdUtZbHhBRFJ4OWFoMnY2YTBoRTJyRnhFWThDZEd4aVk4OXZMSE5QWDl1MkpPYy84T3pIaitYVmIrM3dlcy92WWpCbzZad3BEeDAyOXB0U2szVnhjU2t0THJIaWlFRUVMOHgwaTRSQWdoaEJCQ0NDR0VFQUNjUEJ2T2UvTlhVRkJVWG9wY3JUSmczck1QTWJEUFA3OWpYQWdoR3BOQ29jREd5aHdiSzNPYWU5YzhUcXZWa3BXZFIwWkY5WktNckp6ckFpalo1Y0dVekd5dVp0Y3ZoSEpOYWFsR0gwWnA2TG90ekV5eHNEREIzT3hhSU1Xa1BJQmlab0t4aVJHbXhrYVlHQnRoYW1LTWliRWhKc2JHbUpnWVlteGtpS21wTVNiR1JoaXFWWGR0UURDL29CQUxpL3ExRmFrUGMwdHJCb3ordXlLRFRxZmp6MS9MZ3diK0hYdldlSnhDb1NEM2FpWTVXUmxZMnRqZHN2VTB4TEcvdHFIVmFqRTF0MEJwWUZCbGYwWnFJdG1aNlRnNHVUVTRXQUtnTmpUaXhROFhWYXBZVWwzRkVDZ1BnaGdabStEZnNVZUR6M00zaTQwS1kvMFBYNUdTRUl1aGtURVB6WG1UVmgyNlZSbG5iR3JHWTY5OHpJWWZ2dUxVNFQzODlIL3YwN3BUVDhZOThreTFQNXRUaDhvcmg5ejRwM1RVNU1mcnRhNjlXOVlRRjMyUnpyMEgxMWp0NDkxdmY2Mnk3ZnFxSm9IN2QxQ1FsMFBiTG4yWS90emIxYzd4Zis4OFEzeE1CQVpxTlFCdkwxeWozL2Y1cXpOSlM3cFNxYlZVVVdFQkFBVjU5ZjkvMytYSVVGUnFRNXpjdktyc1MwNklaYzNpejBpTWpjYksxcDVaTDMyRWk0YzNvYWVQMGRTM05hYm1GZ0MwYk4rTkorWjl4b3F2MzJYdkgydUlDanZMZzQvTnhkR2wrc0JLUTFsYVdKQ2ZYM2hMNWhKQ0NDSHVKaEl1RVVJSUlZUVFRZ2doN25GYW5ZNTFtL2J4NHkvYjlCZEx6YzFNK1BpMXgybnI3OVBJcXhOQ2lEdEhxVlNXdDdleHNjVFh4NzNHY1dWbFdyS3ljOG1vcUlLU2taVk5SbVo1Q0NVbnQ0Q2N2SHh5Y3ZQSnl5OGtONitBb3VLNlcvSlVSNmZUbGMrVmwzK3pUd2tvYitOallteUVpWWtSeHNhR3FGVXFqSXdNTVRSVVlhU3UrTlZRamFGYWphR2hHaU1qRllZcUZZYlhqVkdyRFZDclZLaFVCaGdZR0tBeVVLSlNxVkNyRERCUUtWRXBWYWhVU2xRcUExUUdCaGhVL0ZvK1hva0NCUXFsb3J3U2l3S1VDaVVLUmNVMkFFWDVQb1ZDZ1VLaFJLa3MzMVpRVUl5cHlUOXJWMU1UYlZrWm0xWjl5OFZ6cDdDd3NxSG5vTkUxam0zaTRrRktRaXdmUERkRnYrMkplWi9wVzdnTUdqc1ZVM1BMVzdLdS9xTW1ZV1pSZWE2aWdud083L21qMXVPaXdvS0I4c29OTit2R1ZqalZWUXpSNlhUbDFVZXNiR3F0S0ZLVDl4ZHRxRFljOC82aURSajhQM3YzSFJYVjliVngvRHREN3lDb0NDaDJVZXk5WXUrOTkxZ1NOY1VVVFRQRzlPUk5URFdKaWZHbnNVUmo3MklKaWdWTHhONjdLTklGVkhxYjh2NEJUQmlaZ2FFWTFPelBXaTZkYys4OTkxeVlBZVErczdlWi9pMkwxejcrQ1kxYWJYU3VWUXUrTXRqK0p6WXFQRjhGa3J5aGg2SktmSGlmM1J1V2NpSW9BSzFXaTZkM1RjYTlNcnZBZGpkbVp1YU1tdlkybFd2VXdYLzFJaTZlT3NxTlMyZnc2ejJVRGowRzZaNHZxcXhNVHVTRVM3UmFMUW4zOVN0aU9KVXJPQ2dVZHZzNmU3ZXVvcnk3RjRNblRDL1c5YVducFJLNGJUVktwWktld3lZWTNVK2owUURvS3BjVXh0ckdGbHQ3Qis1RmhuSHFTQ0NOVzNYRXpNaXhHZWxwSE5rYmo0eUlBQUFnQUVsRVFWU3psZGlvY09vM2E2djNYRkJsWmJMZmZ4MTd0NjFDclZKUjNhY0I0NmUvajROVE9TNmVQTUt5SHovQnMycE5Ybnp2YTJ4c3M4Tm8xWDBhOE1hbjgxazI3MVB1M0xqTTk3TmZwSDNQUVhUdFAxb1hRaWt1V3hzYlV0TXlTalNIRUVJSThUU1NjSWtRUWdnaGhCQkNDUEVmbHB5U3hwYy9yZVRvaVl1Nk1mY0s1ZmhxempTOHZkekxjR1ZDQ1BIa01qTlQ0bGJPQ2JkeVRvRHhFRXF1ek13c2tuS0NKa2xKS1NRbXA1S1Vra3BpVWlySnlUbGhsT1MwbkVCS0trbTZmNWZPTytNMVdpMHBhZW1rcEtXWHluei9Kak16SmJZMnRzVSsvdHRaVTRpT0NOVWZXeEZBZWxvcUM3OTZsN0NRYTFoWVdqRnUrdnU2bTlLR2pIaGhKanZXTHRackkrTGlWb0g3c2RFcyttYTJicisvOS9rWGU2MlBhdGF1bTY2VnlhR0FMYVNuNm9lTWpoL2N6YzNMWjNXUHcrL2N5UG43T3FzV2ZHWFNPU3BYcjhQUndPMTZZeWEzOWpHeEdvNnByWFdLSWpjb1VzdTNpVjRMbUlqUW05eTlkUTBiVzNzYXQrNVk0dk1rSnlWd2NPY0dqdXpaU21aR09ncUZBcjllUStnNzhnV2pJWWxIdGVzMmdOcStUVm0xNEN2Q2JsOW56K2FWSE55NWdWYWQrOUIvMUJUT0hqdElhbklTQUtuSlNYejIraGlEMTJybzR4Z2JGYzZQSDJZSFNtS2p3M2wveWtEZE5sdDdSejVkc01Ha05aNDZzcGVraEFkMDZEbTR3T29lLzRSTExFMmFGNkJUbitIc1hMZUUxYi9OWmZWdmN3dmQzOXJHbGw3REpnTFpZWnV6eHc2d2EvMVM3c2RHbzFRcTZUNTRITjBIanRVRmxPbzFiVVA5Wm0yNWVPb29pNzZlell2dmZZMmxsVFVBcmhVOGVPM2pIL0ZmczVpamU3ZHhjT2NHZ3ZmdnBFM1gvclR2TWJCWUZYNEFiR3h0U0VwSnBmT1ExNHQxdkJCQ0NQRzBrbkNKRUVJSUlZUVFRZ2p4SDNYemRqZ2ZmN09FaU9oNDNWalRCcldaTTNNQ0xrNmwxNEpBQ0NIKzZ5d3RMWEMxdE1EVnBXaVZMVFFhRGNrcGFTUW1wV1lIVTFLeS8wNU15djUzUm5vbXFla1pwT1g4U1UzTElDMDluYlMwVE5Jek1rbExTeWN0UGJQWWxWT2VCZVVxVkVLdHlhNThjVDgyR3JWS0JXVGZ3RzdVeW8vMDFCVEd2RHlMeXRWcUZ6aVBkODI2dlB6K2Qvbkc3MFdHRVJzVlh2b0xCMTNGanVTa0JJSjJiY1RNekJ5MVdxWGJmdWZHWllOVk8rN2V1c2JkVzlkTU9rZTU4dTVGWHI4MkoyQ2d5TmZFeFRockcxdnFOV2xkcFBNWWN2bk1NVjJyRllBV2ZqMXA0ZGRUOS9pbmoxOER3TjdKbWFHVFNuN2ovK3E1NCt6M3oyNG40MUdsT2tNbXZzYjhUOThnYVBlbUlzMWpiV1BMcDc5dEl2akFUZ0kyclNRcDRUNnBTUW1nVUJDNGZUWFdOcmFrcDZWaVlXVkZqOEhqQVRpOFo2dGVPNW5jOFZ5aE42OXc3Y0pKckczdGFOOTlJRXFsZmpVWUN5djlLalFGYWRkdEFCVXFlZUh1VlJYL05ZdG8zMzBRenE3bDgrMm55WG4rbVJxc0FlalNmeFFlVldvUWN1MENhU2xKUnZkVG1wbFR6cTBpVGR0MTFZV3FBcmV0WnZlR1pRQjRlTmRnK1BNejhyMVdsVW9sNDE2WnphOWZ2TVhkVzFkWi91T25QUC9tWjdyd2lZV2xGWU9mZTRXR0xUdXdhZWxQeEVUZVpiLy9Xc3E3ZTlLeVl5K1RyK05SQ29XV1JyNjFpbjE4VVp5OWVPTmZPWThRUWdoUkdBbVhDQ0dFRUVJSUlZUVEvMEc3OXdmenc4TDFaR1ptNmNiR0QrdkJ4Rkc5VVNxVlpiZ3lJWVFRdVpSS0pZNE9kamc2MkpWb0hvMUdRM3BtRnFtcDZXUmtaSkdabFVWbVpoWVpHVmxrWkdXU21ha2lJek9Mak15c25IOW5rcEdaUlZiT3Z6TXpzNDlScVRTbzFPcnNQNm84ZnpScVZDb05hclVxZXgrVkdwVmFoVHBuZjdWYWpWYWJYVUVGTFdpMEdyUmFMVnFORnExQ2kxYVR2VTJyMWFMVmF0QnFRYXZSb3RGcXNiS3dJRFV0RlVlSDRyV3htRHp6VTkyLzU3NHpXUzlJMGFuUGNLTEQ3L0Izb0Q5L216aGZlWGRQT3ZjYnFYdGN3YU55a2RxdHZEVytCOWEyZG55K2NMUEp4K3hZdllpMDFHVDhlZzNSQ3pXTWVHRW1JMTZZQ1VESTFRdjgrc1diMUt6WGlCZmYrOGJrdVFGZGxZaThINStvc0JEMis2OHp1SDl1OVlxa2hQc0ZWa2pwUDJhYUxpVGc0Rnl1MEJZNlMzLzRHSHNuWjRaUGZzUG9QblBmbWF3WExza3JPMVJ6VmZjNEpTa0JPd2VuQXM5Wm1PYnR1M1ArK0NGcStUYWhYZmVCdXArUnpNek5LVmZldEFwdmNkRVJXRnJib0ZRcWFkT2xIODNhZGVQZ3JvMjA3dHlIMDBjRGlZMEtwOXZBTWV6ZHVncExTeXQ2RE1rT2tadzV0bDgvWERMa24zQkowTzVOM0x4OEZrY1hWMTU0NndzOHFsUXYwWFVDMVBKdHlxa2pnUnpZc1o0Ymw4NHcvWU1mOHJWSnlnMDNtWnRiRkRpWEtpdVRqUFEwM2NmZnAxRUxmQnExS1BLYU92VVp4dVV6eDJqU3BqUHR1ZzB3MkU0SndOekNrZ212ZjhpUEgwNm5XcDM2QnZlcjRkT1FtZi8zRzM4SCtoTisrMGFKZ2lWcHFXblkyOXJ4dzZmRmEwTlVWTXZYN21iWjJsMy95cm1FRUVLSWdraTRSQWdoaEJCQ0NDR0UrQS9Kek16aTU5ODM0Yi9ucUc3TTNzNkc5OTk0anRiTjZwWGh5b1FRUWp3dVNxVVNXMnNyYksxTnIyVHdwQmcxN1dOUzA5S0tIUzRwek1sRGU0cTBmOVhhdm5yaEVrT3VuanVCVXprM0tucDZseml3R1JsNmk1T0g5MkR2NEVTUHdlT05Wc3k0ZlBZWUFENk5XcGJvZkxrU0hzUWJySXFTVjNwYWFvSDc5Qmp5bkM1Y1lvcExwNC9pNGxiUjVQMGZGYkQ1RHhRS0JWcXRscFNrQk9hK014bS9Ya1BwTm5CTTRRY1hJRzlBS1ZlNTh1NG10dzk2KzdtZVdPZHA3V1JwWlUzM1FXTUJDRDZ3Q3h0YmUveDZEV1h2MWxXRnpwV1NsTUNHSlQ5eTRlUmh6TXpNYWRXeEY2RTNMeE42ODdKdUgzZlBxbFNyVXovZnNYUGZtWnh2TE9GQm5ON2padTI2Y3VIa1lTNmVQTUxHcFQ4eGF0cmJldHZWT2RWMHpDMzB3eVVhdFJxTk9qdDA5TnVYNzNEbnhtVjZEWjFBcDc3RENkaTBncVNFKzRWZVd5NEhwM0s2SUkyNWhTV3ZmZnlUU2NjNXVianh6dHpmc2JZMUhzWXpNek9uZlk5QkpxL0ZtTlMwTkd4dG5yNnZwMElJSVVSSlNiaEVDQ0dFRUVJSUlZVDRqNGkrZDUrUHZsbkM5VnRodXJHYTFiejQ5SjNKVktyb1dvWXJFMElJSVF5enM3VWhLU2taOXdvVkhzdjgzNjRJWU1lYXhlemZzWTVYUHZpZWFyWHozNVFIT0xKM0c1dVh6NmRtM1VZRnpxZlJhRmo2dzBkb05HbysvOThXckt4dFNyUStaOWZ5bUpsYk1PaTU2UVhlTkw5NEtqczBXcmR4cXhLZEw1ZFB3eFpHSzdKY1BuT01KZDkvU0t0T3ZSbisvSXhDNTVvMjZ5c3NyYXp4WDdPSXhBZnhCZTZia3BSZ3RCcUtvNHNybzZhK1JXWkdlcjV0dDY5ZDVPcTVFelJxMVpGendRZXhzcmJGMmJVOHV6Y3NJejAxaFg2anB4UzZ6c2NoSXowTnJWYUxqYTNoZG9QMUdyZWlVVXMvYk8wTERrOXBOQnFPN3QzR1g1ditJQzBsR2NpdUlySm55NS81OW0zVHBhL0JjSW1wN1k5R1BEK1RzRnZYT0hsNEQxVnIrOUs2Y3gvZE5yV3VMWTRGS2xVV1FiczJjdXZLZWU3Y3VFUkdlaG9BTnkrZnBWTGxhcmlVenc0S25UbTJ2MGl0bDhwWDh0S3IwcExycmZFOVRKN0RtTThXYmpMNnVTaUt4S1FrN094Szl0b1dRZ2dobmtZU0xoRkNDQ0dFRUVJSUlmNERnazlmNW9zZlZwQ1U4azhwK2I3ZDJ2RGFDME94dEN5NHRMa1FRZ2hSVmp3cnVSRWVFVW10R2lWdisyRk1xODU5T0xCelBRR2JWakp0VnY1Z1EwWjZHb0ZiVjJGbGJZTmZyNkVGem5VdjhpNXF0UXBuMXdvbERwWUEyTm83TW1ycVd6UnUzYkhBL2VLaUl3RDQ1dDBYVEpwMzVOUzNhTkdoZURmcnI1NC9BV1Mzb1ltSnZFdEZqeW9GN2wvTHR5a0FhLzczYmFFaGc4eU1kS1BWVU1wWDhxTGZxUHdoRVkxYXphYmxQNk5RS09qU2Z5VG5nZzlpYm1IQkMyOTl3VzlmdnNPQm5ldlJhalgwSHpQTmxNc3JWU2s1YlcxczdSME5ibS9WcVk5ZVZSTkQxR29WOHorZFFWaklOYnlxMVNMODlnMWFkZXJONE9kZXliZnZyTW45ak01aktDejB4WXp4UElpTDBSdXp0WGRnK1BNeldQenQrMnhaOFN0VmEvdmk3dWtOZ0NvcnU1MmloWVVsU29XUzNSdVdvZEZvY0t2b2dWYXJKVE1qblE5L1hvT2pjem1UenYrb2dnSWs1U3Q1RlhxOElVa1A3NU9lbG9wQ29VQ2hLSjNXaitFUmtYaFdjaXVWdVlRUVFvaW5pWVJMaEJCQ0NDR0VFRUtJWjVoR28ySEYrZ0NXcjl1TlZxc0Z3TkxTZ2plbURxZDNsOUo1ZDdNUVFnanh1RlR4cU1EZDhJakhlZzYzaWg0MGJkdVZVMGYyY3Zyb1BwcTI3YUszZmR1cWhTUSt2RS8vMFZNTHJUQVJjdTBDQUY1VmF4cmRKejAxcGRBcURCL05YNE9EVS9ZTitzYXRPeFY2RFkrdTJaRFVsQ1N1bnNzT2hsaFpGUy80OGpEK0hpZUNBbEFvRkVTRmhmRERuSmZwTld3Q0hYc1BRNkZRbURTSHNaREJXK043NE9KV2tmZC9XR0Z3bXpIN2Q2d2pLdXcyVGRwMndkUDduNCs3bGJVTkw3ejFPVDkvK2diSmlROTFQd2Y5bTNKRFA0YkNGa0NoenlmSWJ1WFNzZmRRTHAwNXhvam5aL0RlOC8xUktwV1lXMWlXNmxyejhtblVnaVp0T25QbTcvMGMyTEdPVVZPejIrT29zaktCN0xZNFNqTXp4cjc4SHQ0MTYrSHNXcDY1NzB3bU5pcmM2TFdXbEtsdGlQSzZjLzBTQytmT0FtREEyQmNMRGZLWTZtNTRCRlU4SGs4MUpTR0VFT0pKSnVFU0lZUVFRZ2doaEJEaUdaV1FsTUlYUDZ6Z3hOa3J1akVQZHpjK2VYc1NOYXNWNzkyZlFnZ2h4TCtwc2xkRlRwNFBLM3pIRXVvOWZCS1hUaDlsNDlJZjhheGFVMWVONC9qQnZ3amV2eFBQcWpYcDBITndvZk5jUEhrRWdCbytEWTN1bzFBb2NIUDNMSEFlcGRLc0NLdUhNUy9OS25CN1NsSUNDNzk2RjRCMjNRYlFzR1dISXMwUGtKV1p3WXI1WDVDVm1VSG52aVB3cWxhTERVdCt4SC8xSWk2ZVBNS29xVzhYZWwybDdlNnRxL3kxNlErc3JHM29PK0w1Zk52dEhKeDRlZmEzMkR1NW1CeCtLYTZFKzNHZ0FGczdCOHpNTFhoNFA1YURPemNBVUtseXRSTE4zYmgxSjcyUVVmeTlLTTRmUDFTaU9Rc3pjUHpMdUZYMG9OdWdzYnF4ck13TUZBcUZMdGpTcUZYQkZYWHlDdGlVUHpSVVhLcXNUTXpNTFFyOG5JYmR2czdpNythUWxabEJueEdUVFhyOW11cHVXRGpORzFZdXRmbUVFRUtJcDRXRVM0UVFRZ2doaEJCQ2lHZlE2UXZYbWZ2em45eUxlNmdiYTl1aVB1KzlOZzU3NlJFdmhCRGlLVkd2ZGxXV3JpbThuVVpSYWJWYUR1eFlSNzJtYmFqb1VRVm4xL0lNbnZBcXEzK2J5Nkt2Wi9QUzdHOEl2WG1GRFV2bllXTm56M092Zm9EU3JPREFSMXhNSkRjdW5RR3lxNFFZWTJWalc2d3FETWFrcDZXeVk4MGlPdllaamx0RmozemJrNU1TV1BqbE8wU0YzYVp0dC80TW5qQzl5T2RJZkJEUDhwOCtKZlRtRmR5OXF0Smp5SGdzTEsyb1VzT0hQMy85a2pzM0x2UDluSmNZTlA1bFduYnNWUnFYWlpLamU3ZWpVYXZwTSs1NW5GM0xHOXpIMGNYMVgxbkxpVU1CN042d0xOKzR0YTJkTG9RUkZSWkM0TFkxdE9zK2dHcTE2eGRwL3VURWg5ZzdPZ053L2VKcHJsODhYZUkxRjhUZXdZbWVReWZvSHF0VVdXaTFXaXdzcllvMVg4RG0wZ21YcUZVcWZ2L3VRMVJabVl5YzhxYkJRRk5FNkUzK04zY1c2YWtwOUJ3NmdTNzlSNVhLdVhPZHYzU1pDY1A4U25WT0lZUVE0bWtnNFJJaGhCQkNDQ0dFRU9JWmtwNmV3Y0lWMjlteTY1OTNzeW9WQ3A0ZjI0OVJnN3VpZk16djJoVkNDQ0ZLazFlbDhtaFVXVVJFUnVIcFVhbFU1b3lMaVdUdC83N2w5dldMVks1ZVIxZWxwRm03cmtTSDMyRy8vMXArL0dnNmFTbkpXRnBaTTNuR3A3aFdLUHpjZXphdjFMVmUyYmQ5TGJWOG0xTGRwMEdwckxrZ0p3OEY4UGUrSFJ3LytCZHR1dmFqeCtEeHVuWXJTUWtQK08zTGQ0aUpDS1Z0MS80TWZxNW93UktOUnNQeGc3dlp1ZTUzVXBPVEtPL3V4WlMzLzA4WE1IQnhxOGpMNzMvSDdvM0wyZSsvbG5XTHYrZnltV01NZjM0R2RnNU9wWDZ0ajJyYmJRQXB5WW0wN2RyL3NaK3JNRlZyMWFPaXB6Y2F0Um90V2l3dHJmQ29Vb09PZlliaTRPUUNRR3gwQkdlUEhjRFJ1WnpKNFpLc3pBeTJyRnlBdFkwdC9VZFBCYUNGWDA4R2pKMldiOThQcGcwcHZRdDZSRVphS2tDeHd5WEcyaUhsVlZpN0tJQ1U1RVEwR2pXM3IxL2t1L2RmcE5mUUNmajFIcXFyWWhJUmVwT0ZYNzFMV2tveVBZYU1wM3VleWl1bElUd2lFcTFHaFdjbHQxS2RWd2doaEhnYVNMaEVDQ0dFRUVJSUlZUjRSbHk2ZW9jdmYxNUJSRlNjYnF4OE9XZG12ekdPeHZWcmxlSEtoQkJDaU9KUktCUTBiVmliVTJmUGx6aGNrcGFTRE1CM3M2ZVJsWmxCM1VZdHFlanByYmRQamJvTk9SeXdoZFRrN01vamRSbzB4NnRhNGQ5RGIxdzZ6ZW1qZ1FDTW12bzJtNWIvek8vZnpXSDBpKzlTdjFuYkVxMjdNTzE3RE1LMVFpVzJybHpBNFlBdG5ENGFTSS9CNDZuZnJDMEw1ODRpTmlxY05sMzZNbmpDZEtOdFJCN0czeU1sS1FFQXRWcUZtWms1bDg4Y1krdktCY1RmaXdLZ1FmUDJqSGhoSmpaMjluckhLczNNNkROaU10WHJOR0RWYjE5eDhkUlJYTndxTW5EY1M2VnlmY2s1NnpLMDlpbzE2akIrK3Z0RmJua3o5NTNKcGJLMnZHcldhOHpiWHkwcWNKL29zRHNBVktwU3ZkRDVNdExUQUpqM3dTdkVSTjZsNjREUnVtM201dWJZMk5vYk8vU3hTRXROQWNEU3l2cGZQZStqSEozTDhlSjdYM00wY0R2K3F4ZXhmZlgvdUhBcXV5MVRhbklpaTc2WlRWcEtNajJIVGlqMVlBbkE2WFBuYWRxdzltTnZzeVNFRUVJOGlTUmNJb1FRUWdnaGhCQkNQT1d5c2xRc1c3T0xOVnNDMGVTOFl4cWdSOGNXdlByQ1VHbURJNFFRNHFuV3Bya3Yvb0dIR2RDblo3SG51SEx1T01tSjJhM2l6TTB0R0RycE5acTM3NjdiZnVQU0dmWnRYOHVOUzltdFJud2F0ZUR1cld1Y1AzR0l1eUZYNmR4M0JDMzhlaHE4c1I1L0w1SS9mLzBLclZaTG8xWWRhZDZoTy9hT3ppejc4Uk9XemZ1WU9nMmEwN3BMSDJyNE5DejIrZ3RUdDNFcmF0ZHZ4c0ZkRzlpN2RSVmJWdnpLdGxVTDBhalZ0TzdjaHlFVFh6TjZNend5OUJhTHYzMWZGNmo1NDZmUEdQUFNMS3JXOHNYSzJvWktsYXZUZS9nazZqVnBWZUFhZkJxMVlPYm5DL2hyMHdyNmpDaFplR1BKOXg4U0h4T0pwYlVORCtQdkFlRGtZcmp0VFhIQ0RyRlI0Y1ZlbTVtNU9TbEpDV2kxMmlJSERFS3VuUWVnU2cyZkF2ZTdjLzBTaVEvaUFVaE11TStvcVcvVHZNTS96MWVOUm9NcUs3Tkk1emFsS2toQllpSkNBYkMxKzNkRExZWW9GQXJhZFJ0QTdmcE5XZjNiWE81Y3Y4UjNzNmVoVkNySlNFK2o3NmdYNk54M3hHTTU5LzZnSXd6bzN1eXh6QzJFRUVJODZTUmNJb1FRUWdnaGhCQkNQTVZ1M2c3bml4OVhjdWR1bEc3TTJkR2VtUytOb0VPclJtVzRNaUdFRUtKMHRHbnV5M2UvclNVdS9qNXVydVdLTlllNXVRVUtoWUxxUGcwWjgrSzdPSlZ6SS9IaGZjNGMzY2VKUXdGRWg5OEJ3TjJyS3YxR1Q4R25ZUXVTRWg2dzVZOWZPSGM4aU0xLy9NS3U5VXZ4YmRxVytzM2JVcTFPQSt3ZG5JaUp2TXZpYjk0bk9mRWhEazR1REo2UTNYYkdwMUVMWHBuekhXc1hmY2UxQ3llNWR1R2tiaTBaYWFsOCtlWkVsR1pLbEVvejNiaEdvMGFqMXFCV1o2SEt6S1JqMytGRnVrRnVabTVPbC82amFOYStHNXVXL2N5bDAzOW5ueThqbmVURUJ6ZzQ1Zi9ZM2J4OGptWHpQaUk5TFpWZXd5WnlQemFLNHdmL1l1N2JrMmpmWXhCREo3MUdwY3JWVFE1d09MdFdZUGprTjFDclZhaXlNakczc05SdE02VzFVQzViZXdldW5BM1RCVGdxZWxTaHo0aEpKaDlmbUlKYXRCUVd3bkNyNEVGTTVGMTJyVjlLcHo3RGRTMklqTkZvTkNRK2lDUDR3QzV1WFRtUGF3VVBLbFNxWE9BeGFyVUtoVUpCMWRxK2pIdDVOazdsOUZ1d0JCL1lSZkNCWFFYTzhhanlsYnp5amNYZmkwS2pWdXVOWGI5NEdyUmEzTnc5c2JWendOTGFobnRSWWV6ZXNBeUFTcFdyNmZaTlNyaVBqWjBES1lrSkpOeVBLN0JsVGtuRExZYVVkL2RpK2dmekNOaThnc0J0cTlGcXRUaTdscWRSUzc5U1B4ZEFiSHc4TjI3ZHBNMTd6ejJXK1lVUVFvZ25uWVJMaEJCQ0NDR0VFRUtJcDVCS3BXSFY1ajM4c1c0M2FyVkdOOTZoVlNObXZEZ0NGNmV5ZjFlcEVFSUlVUm9zTFMzbzFMWXhBZnNPTUdiNGtHTE5VY3UzQ2RObXphVkczVWFFMzc3T3NoOC9JZnoyZGJRNUZiKzhhOWJGci9kUUdyYm9vS3RHNGVEa3d2aFg1K0IzOHdwN3Rxemsydm1UbkRxeWwxTkg5bUpsYmNQYlh5MGlMaXFjaC9IM01MZXdaT0liSDJQdjRLUTdaK1hxZFhqei94Wnk1V3d3RjA0ZUllTE9EWklTSHBDWmtjN0QrL2RRcTFRRnJybTJiOU5pWGF1VGl4dVRabnpDbWFQNzJMSnlBV2VPN3VQSzJXQUdqbjJSRm43NjFWOXVYajVEZWxvcXJUcjNvZHZBTVdqVWFxeHQ3RGdjc0lXZDY1Ym85ck93dEVLcFZLSlFLdldPMTJvMGFEUWF0RnB0VGpqbW42QkMvOUZUNmRobm1PN3hDMjk5WWZJMWpKcjZOcU9tdmwzVVMvOVh0T3Mra0UzTGYyYmY5alhzMjc2bVNNY3F6Y3pvUDJacW9SVlBhdFJ0eEpTMy80K2F2azFRUHZJeGgrd1dQSTkrTGdGVy96Ylg2Snp2ZnIwazM5Z1hNOGJ6SUM1R2IrekdwVFBzOTE5cmRQM3Rld3pTUGY3OXV3OEl2MzNqbjNVWFVKMm5UWmUrUnJmbCtudmZqa0wzTWJTbVhzTW1Vck5lWTFZdCtJcUg4YkY4TjNzYWc1K2JybGZ0cFRRRUJCNmdZNXZHV0ZqSXJUVWhoQkQvVGZJZFVBZ2hoQkJDQ0NHRWVNcUVoa2Z6NVU4cnVYWXpURGRtWjJ2TmExT0cwZDJ2dWZTQUYwSUk4Y3pwMTcwdEgzNnpuSkZEQm1KbVpsYjRBUWJVck5jWUFBL3ZHcWpWS3V3ZFhXalV5bzhXZmozdzlLNXA5RGp2bW5WNTRhMHZpSTBPNTBSUUFPZVBCOUZ6NkFTY1hTdmc3RnFCdnFOZXdLdHFMYnhyMXMxM3JFS2hvRjZUMXRScjB0cmczTG1oak55UWl3SUZDb1VDaFZKWjR1L25UZHAyb1ZhRFpteGU5alBuamdlaE5NdC9PNkJEejhHRWhWeG5TRTdGRmFXWkdRUEd2a2k3N2dNNGZXUWZvYmV1OERBK2xzeU1kTlJxRlZxdEZtMU9tQ1RuQW5JdkZJVkNpVUpCOXQ5S0JUNk5XNVpvL1k5RDdRYk5TRTU0V09BK3ZrM2JZdS9rYkhSNzIyNzlzYlYzNFBUUlFCN0UzVU9seWlwd1BvVkNnYTJkQXhXOXF0S21jMSs4cXRVeWVhMkdLSlZLS25oVXBsbTdydm0yclYvOHZjSFBzekd1RlNwaGJtR2hOMWE1V20zY0tucVFtWkZPVmxZbUdyVWFjd3RMUEtyVW9OdkEwVlN1WGtlM2J5M2ZwbVJtcEtOUUtDbGZ5WXQrbzZZWVBkZlFTYThYdXA3aWhFdHkxYXpYbUJtZkwrRFBYNy9rNXVXekpENk1ML1pjaHFqVWFqWnYzOEZuNzB3czFYbUZFRUtJcDRsQ2xSS2lMWHczSVlRUVFnZ2hoQkJDbERXTlZzdUc3UWRZL0tjL1dWbi92TnU1V2FNNnZEdDlET1ZkamQ4SUVVSUlJWjUyNzN6NkcxMDZkNmR2ejI0bG5pc3ROUmxyRzd1bkxwQVpIWDRIYzNNTDNOdzlpM1JjMk8zclZLNVcyK0EyalVaanNEckcwK3JBenZYWTJUc2FyT3p4SkV0TFRjYmMzS0xBMWpKUG83am9DRlNxTE55OXFoYTZiM0dmMzNscHRWcXVuQTAyR3VncXJoMS83V0gvZ2IzTS9lREZVcDNYRk12WDdtYloybDNzMy9UanYzNXVJWVFRSWkrcFhDS0VFRUlJSVlRUVFqd0ZJcVBqbVB2TEtzNWZ1cVViczdheTVNVUpneGpRcysxVGQzTk1DQ0dFS0tyeHczdnc5YS9yNmQyOVM0bkRFRGEyVDJmN09GTnUwQnRpTEZnQ1BGUEJFb0JPZllhWDlSS0s1V2w5VGhhbUtFR1I0ajYvODhxdEZsU2FOQm9OZjY3YnlMc3ZqeWpWZVlVUVFvaW5qWVJMaEJCQ0NDR0VFRUtJSjVoS3BXSGpqZ01zVzd1YjlQUU0zWGo5dXRXWU5YMGNucFhjeW5CMVFnZ2h4TCtuUWQzcWVGWjBadjJXYll3Y01xaXNseU9FK0k5WXYza2JuaFdkcVYrM1dsa3ZSUWdoaENoVEVpNFJRZ2doaEJCQ0NDR2VVR2N1M09ESFJSc0lEWS9XalZtWW16RjViRjlHOU8vOHpMM1RXQWdoaENqTXE4OFA1WlgzNXRHMW94OXVydVhLZWpsQ2lHZGNYSHc4SzlldTU1ZXZacFQxVW9RUVFvZ3lKK0VTSVlRUVFnZ2hoQkRpQ1JNYi81QmZsMjNod0pFemV1TSt0Yng1OTVYUlZLMVNxWXhXSm9RUVFwUXR6MHB1RE9yVmpoOSsrWTB2UHB4ZDFzc1JRanpqZnZobElZTjd0OGZUM2JXc2x5S0VFRUtVT1htTGt4QkNDQ0dFRUVJSThZVElVcWxadFhrdno3MzZmM3JCRWljSE85NStaVFMvZkRWRGdpVkNDQ0grODhZTzdVNTBkQVNiL1hlVzlWS0VFTSt3emR0M0VCMGR3WmdoM2NwNktVSUlJY1FUUVNxWENDR0VFRUlJSVlRUVQ0QlQ1Njd4MDZJTjNJMjhweHRUS2hRTTZOV2VTYU43NDJodlY0YXJFMElJSVo0Y0ZoYm1mUFRXSkY2ZDlRUDE2L3BRcTBiMXNsNlNFT0laYytOV0NNdFdyT0xucjJaZ1lTRzMwb1FRUWdpUXlpVkNDQ0dFRUVJSUlVU1p1aGYza0krL1hjcGJuL3lxRnl5cFY2Y2FDNzk5aTllbkRKTmdpUkJDQ1BFSVQzZFgzcGcybk5tZmZFRnNYSHhaTDBjSThReUpqWXZudlk4LzU0MXB3NlVkVGg0cWxZclFXN2ZRYURUNXRtbTFXdTdjdkVsMFpLUkpjMlZtWkJqZEZoRWFhblRidy92M2VmamdnVW5uS0loR296RjRIUVdKREF0RGxaV2xONWJ3OEdHUjU4azdYMUpDZ3Q3WXcvdjNpWW1LMGh0TGZQaVF5TEN3SXMyZGxwckt0WXNYalc3UHlzemsvS2xUUlpvenI0Y1BIaEIvNzE2KzhmaDc5MGhPVEN6MnZLSjRZaUlqU1VsS01yZ3RKVG1aY3lkT2xPcjVOcTVZd2U4Ly9WVGs0NjVmdW1Ud2VaUHI3dTNiUnIvR0dQSWdQcDYwMUZUZFkxVldGdEdSa2FTbnBSVjViYWFJdTNlUDZNaElzakl6SDh2OFR3dXpEOTkvL2VPeVhvUVFRZ2doaEJCQ0NQRmZrNVdsWXMzV2ZYejY3Vkp1M1luUWpiczQyZlBHMU9GTWYzNElyaTVPWmJoQ0lZUVE0c25tWGRrZGpVYk5MNHRYMGExVFI2eXNMTXQ2U1VLSXAxeFNVakt2dmZzK0EzdTJwayszMW1XOUhBRE9YYnJKMlVzM21UaXlkNW11NDlyRml5eWFONC8wdERUcTFLK3Z0eTBtS29xZi8rLy9BS2pib0VHQjgxdzRmWnBGUC95QVQvMzYyRHM2Nm0wN2Yrb1VpK2ZOdzh6Y25HcTFhdVU3ZHUzU3BlellzSUU2dnI0NE91WC92MUptUmdiZmYvb3Bxc3hNcXRhc2FmRDhONjllNWVzNWM0aTdkNDhHVFpzV3VOWmNHZW5wZlB2UlIxdytkNDdXZm42NjhmOTkvejFCQVFHMDZkUUpoVUpoMGx5NVBuL25IWlJLSmJYcTF0V05iVm05bW4wN2R0Q2hlM2ZkMkY1L2Y5WXRXMGIzL3YxTm5udmx3b1VFN3RpQlY5V3F1Rldva0cvN1gxdTNzbjNkT2lwVXFvUzdoMGUrN1hFeE1heFp1aFMzaWhWeGNuYk90LzNYcjc4bVlOdTJmR3Y2Wk9aTWtoSVRxZCtraWNsci9iZWtwYVp5UHphV3lMQXdRcTVmNTlLWk01dzVmcHdhZGVwZ2J2NVBkYUxNakF5MnIxK1Awc3dNMS9MbDllWTRmdmd3RVhmdkZ2cEhxOUhnYU9EajlyZ3NuVCtmY3lkTzBMSjkrM3piZ2dJQzJMcG1EWFhxMThmSnhhVlV6cmR6NDBiQ2J0OHUwbk5TbFpYRnoxOSt5Wm5qeDJuWHBRdEtaZjc2RjJ1V0xHSFA5dTIwNnRBQksydnJRdWY4ZU1ZTUFOMXJLREk4bkI4Ly94d1BMeS9jUFQyTnIwV2w0czdObTZqVmFtenRUSHNqejVYejUvbDE3bHlDZzRKbzJiNDlOcmEySmgzM0xKSmFYa0lJSVlRUVFnZ2h4TC9zK0prci9QejdSc0lqWTNWalNvV0N3WDM4bURpcU4vWjJObVc0T2lHRUVPTHBNV0pBWis0L1NPVE45ei9pdXk4K3djSEJ2cXlYSklSNFNpVWxKZlBtK3gvUnBrbHRSZ3pvWE5iTGVlSmNQSE1HZ0VZdFd1VGJkdWZtVFFDcTE2NWQ2RHp1bnA2bzFXcVcvL29ycjczL3Z0NU5XdC9HamFsV3F4WUJXeEs2WjBVQUFDQUFTVVJCVkxkU3pzMk54bm5PZGVIMGFTNmZPMGU5Um8zd3FGelo0Tnduamg0bExpWUc1M0xsREc1WHE5VnNXYjBheUs2aThQRCtmYVA3NW5YNTNEbFVXVmswYnRsU054WVZIazVFYUNndE8zUXdlS084TEEwZU81WWZQL3VNMVlzWDg5cnMyYmptQ1ppRVhML09vVDE3cU9QclM4Tm16UXdlYjJsbFJVUm9LRXZueitmbGQ5NHhHRkI1VWh3L2ZKakVody9Kek13a0l6MmR6SXdNMHRQU1NFdE5KUzBsaFpTVUZGS1RrMUdyMVFhUFZ5Z1VEQjAvWHZjNE15T0RTMmZQY3ZiNGNhYlBtb1ZieFlxNmJSdFhyREJwVFoxNjlzU3JhdFVTWFplcFVwS1NpQWdOcGQvdzRTUVlxT3JUc0ZrekRnWUVzTmZmbjZIanhobWN3OTdSRVRNenM4ZTZ6b3RuejVLUm5rNm5uajBObmlzbEtZazdOMjlTbzA2ZFVnL21wS2VuRTNIbkRpRTNiaEJ5L1RwM1EwSlFxVlEwYTlPR0VSTW5GbnA4VEdRa2E1WXN3Y0hKaWJTVUZOWXVYY3FVR1RNZSs4ZnNTU1hoRWlHRUVFSUlJWVFRNGw4U2ZlOCt2eTdkd3FIZ2MzcmpEZXBXNTQycHc2bnVuZjlkWTBJSUlZUW8yTlRuQnJEb2orMjgvT2E3ZlA5L24xTGVUZHBZQ0NHS0pqWXVucG16UDZSTms5cE1lYzcwZCtQL1Y2aFVLaTZkUFl0YnhZcDRWNi9PbGZQbmVSRC9UMHV5c3psdE4rNUZSWEYwLzM2RGM3VHRuQjNZS1YreElzTW5UR0Rsd29Xc1g3NmM1MTU2U2JlUG1aa1pZNmRPWmQ1bm54RWNGRVNqNXMxUktCUWtQSGpBcHBVcnFlVGx4ZWpubnpkWUpVU2owWEJveng2OHZMMXAyTHk1d1RYczNiNmQyT2hvK2cwZlRzQzJiYXorL1hlbXpwaUJtWG5CdDB2UEJBZGpabVpHczliL1ZMTUoyck1IaFVLQlg3ZHVCUjZiNjkxcDAvS05IZmpyTHc3ODlaZEorejQ2OXM1bm4rSGk1c1lGSSsxdGZCbzA0TmJWcTl5OGVwWHdQSzJHTHA4L2owS3BwRjZqUnB3L2VUTGZjWTFhdE1EUjJablJMN3pBNG5ueldEWi9QcS9NbXZYRVZtb0lDZ2dnTmlaR2I4ekMwaEliVzF0c2JHeHdkWE9qY3RXcTJObmJZK2ZnZ0wyREF3Nk9qamc0T2VIbzVJVERJeFZ3N0IwZEdUdGxDZ3UvKzQ0L0ZpeGcrbnZ2WVdsbHBkdmV2bXRYK284WVlYUTloajUzajlPVkN4ZFFLcFUwYU5hTS8zdjNYYVA3WGJ0NGtmK2JOY3ZndHRmbnpERWEyQ3FwM0xZMXdVRkJtSm1iMDZoRkM3MVdOcm5QcTlQQndXZzBHbXI3K3VwOWJjbGxibTZlNzNObFRNVGR1enk4ZjE5WFNTWStOaGF0Vm91RmhRVmVWYXZpMTZNSDFXdlhwcHFSNmtaNXhkKzd4KzgvL1lSR28ySFM5T2xFM0wzTHhoVXJXTGQwS1NNblQzN2lnbVgvQmdtWENDR0VFRUlJSVlRUWoxbENVZ3AvYmd4Z3k4NURaS24rZWNkVU9XZEhYcHc0a0c0ZG1oVzVqTElRUWdnaHNpa1ZDcVpOR0lDTHkzNWVtdkUyWDM0OGgxbzFxcGYxc29RUVQ0a2J0MEo0NytQUEdkYTNBOE1IZENycjVUeVJMcHc2UlZwcUt0MzY5UVBnNklFRFhMOTBLZDkrZS8zOWpjNlJHeTRCYU5DMEtjM2J0dVhrMGFPY09IS0VKaTFiY2p1bitnbEE5Lzc5S2VmcXlzMnJWd0hZczMwN0dlbnB0Ty9hbGRDUUVOMStlVnZLblByN2J4N0V4ek5xOG1TRC83ZTZldkVpKzNmdnBtbnIxblRvMWcwN2UzdldMbDNLbWlWTEdETmxpdEgvajhYRnhIRDk4bVVhdDJ5cGErTnpQeTZPczhlUG85VnErZmFqajR4ZWM2NGVBd2ZtQ3lSc1g3ZU9tajQrMUczWVVEZDJPamlZK0h2MzlOcU5YRDUzamx2WHJ1VTczczdCQVZWV0Zxc1dMeTd3M0p2Ky9OUGcrT1pWcXd5TzUxYW1xZW5qUTdzdVhUZ2NHTWlKdzRmeDY5RWpYM0RDVUpEaVRIQXdaNEtEZ2V3S0tKLzk5Rk9CNnlzdDc4K2RpNldWRlpaV1ZpVys0VisxWmsyNjlldEh3TFp0Qkd6YlJyL2h3MHRwbGFYdjVOR2orRFp1akpPemM3RS8xaGFXK2RzS0x2am1HK0x1M2VPRGI3NHAwZnB5Vzlmaytuck9ITDNIY3hjdUJPREVrU05BZHN1ZG5SczM1cHZIeTl1YlYyZlBKamdvaUt5c0xOMTRlR2dvaHdNREFYU3RzQTRHQkdCcFpZVzdweWMxZlh6bzJLTUhudDdlVlBMeTBqMDM3dDYremEvZmZNUFFzV1B4OVBZMnVQYklzRENXenA5UGFrb0tFMTk1QmM4cVZmQ3NVb1g0MkZnTzdONk5XcTFtNU9USldGaFlGT2REODlTU2NJa1FRZ2doaEJCQ0NQR1lwS2Ruc043L0lHczNCNUtTbHE0YlZ5cVZETzNueDRTUnZiR3pLYnlYc0JCQ0NDRUtOMkpBWjl6TGwrUE45K1l3YWZ4WUJ2ZnZXOVpMRWtJODRUWnQyOEd5bGF1WU1XMDRmbTBhbGZWeW5sakhEaDRFb0ZtYk5nQk1mdlZWdEZvdEFORVJFZno0K2VlMDY5eVpmZ1ZVZEhqVWdKRWpzYk8zcDFIejVpUWxKcko0M3J4Q2oxbS9mTG5lNDl3YjAxbVptZXpkdnAzR0xWcFF0V1pON3NmRjhlZWlSZlFZTUlBNnZyNUVoWWV6NXZmZnFWQ3BFb1BIakFHZ2Fldld4TWJFc0cvblRzek16Um4rM0hNR0s1Z2MzcmNQclZaTGh6d1ZTblp2M294V3E2VmRseTRGdHNaNGVQOCs1MCtkd3R6TWpQWmR1K3B0Mjc1dUhWN2UzbnJqNGFHaEpDY2s2STBsUEhqQXJXdlg4aDBQb05WcW1WUENtLzhGNlRWNE1MWHExY09uZm4wQWVnOGVETUNod0VDU0V4TjFqM1B0MnJ3Wmo4cVZhWlJUT2Fhd2lqQ2xxYlJicVhUdTNSdHpDd3ZhZE95b04zNDRNRkFYWmlocjhiR3gzTGw1azlFdnZBQmtoM2t1blQzTEh3c1dtSFI4N3V2SGtKU2tKSklURTB0bG5aVzh2R2p3U0F1bUM2ZE9FUlVlRHNEMXk1ZUppWXlrWWJObVZLdFZLOS94L2hzMjZKNUx1N2RzSVRVbFJiZnRaazUxSG9CWFo4OEdzdHRDdGVyUW9jQTM4TnlMaWlJaU5CUzFSbU53KzdrVEo5aVEwd1pwOHZUcDFQRHgwVzNyUFhnd1dvMkdnd0VCM0krTFk4eVVLVTkwNjZqU0p1RVNJWVFRUWdnaGhCQ2lsS2xVR25idCs1dGxhM1p6LzZIK0wyVGFOUGRsNnZnQlZLM3NYa2FyRTBJSUlaNWRmbTBhVWFPcUo1OTh0NHlUWjg0eDQ1VnB1TGxLbXh3aGhMNjQrSGgrK0dVaDBkRVJ6UDlxQnA3dThuWENtTHNoSWR5NWRRdjRwNFdGUXFIUTNiaTllZVVLQUxYcjF5OVN4UWdyYTJ2NkRCMEtaSWNRWmhpb0FCTG83OC81VTZkNDQ0TVBVQlF3ZCtET25hU25wK3NxVE96ZXNvV29zREFjblp5NEZ4WEZvbm56VUNxVlRIanBKYjBXSnowSERpUTlMWTJqKy9lVDhPQUI0MTk4RVZzN085MzJwSVFFVGg0OUNvQm5sU29BM0w1eGczTW5UOUtzVFJzR2pCeFo0RFZ1WDdjT2hVS0JiK1BHSm41VWlrYWhVT0NRVTAybEpGWXRXa1N0ZXZWbzBhNmQzcmlGaFlVdVdBTFFxVmN2QUU0Zk8wWnlZcUx1Y2E1ZG16ZFQwY01qMy9pL1lkZW1UU1U2dm5YSGpyamsrWGxCcVZUU3NVZVBmUHZWOXZXbGFhdFdSdWRaczJSSmlkWlJGSWYyN2tXcjFXSnVJTVF6WmNZTW5Jd0ViczRFQnhPNGMyZUp6Mi9zV3UzczdmVXE3Ymg3ZXRLMVR4KzlmV0tqbzNYaGt2MjdkbUZwWmNXZ01XT3dzN2ZQTjkrT0RSdDAxL2orMTE5RFRyRHQvZW5UOGV2Umc1NERCbVRQbWRNZUtTc3pzOURLc0xldVhjUGMzQndQTHkrOThmUzBOTGF2VzhmSm8wZHhMbGVPaWErOFF2bUtGZG44NTU4MGJ0bFNGMzdwTTNRb1RpNHUrSzlmejQrZmYwNjNmdjFvMzdWcmdXR3paNFdFUzRRUVFnZ2hoQkJDaUZLaTFXb0ordnNjaTFmNUV4NFpxN2V0WHUycVRCcy9nSWErTmNwb2RVSUlJY1IvZzJjbE4zNzU4ZzFXYmRyTHBKZGVZOXpJNFF3ZlBLREVaZktGRUU4L2pVYkQrczNiV0xsMlBZTjd0K2VEMTRkallTRzN5Z3F5Wi90MnZjZHg5Kzd4SUQ1ZTkvamltVE1vRkFxMEdnMDNjb0lteHVSdFk1T1htWmtaN2g0ZStjWnp3eXp1bnA1R2J4YmZ2bkdEZzMvOVJhZGV2VWhQUytQdTdkdWNPM0dDcm4zNmtKNld4aDhMRnFEVmFwazZjeWF1QnFvTERCdzFDanQ3ZS9aczM4NzNIMy9Na0hIanFOY291NHBOd1BidFpHVm02dmJOeXN4ay9mTGxXRmxiMDNQUUlMMTVQbmp0TlZxMmI2KzdxWjZWbWNtcHYvK21wbzhQYmhVckF1amF4UUNNbWp3NTMxZ2RYMS9xK1BycWpYbFVyc3lveVpQMXh0d3FWcVJ5MWFxNng5dlhyU3UwbWtiN3JsMTFhN3R6OHlhT3pzNlVjM01ENE56SmsxamIydVlMbHhpak5XbXZmOWVCdi80cTBmRjFHemJVQzVjWVU4SGRuU1pQUUxna09TbUprem10WkF4eExWL2U2UFhZbDBJZ0NmU2Z1M201dUxybWErTmt6Slh6NXdtNWZwMU9QWHNhREpaQTl0ZnQzSERKbzBFYXBVS0JlVTViR3JjS0ZiQzBzbUovVHN1YXZFRXhIYTJXeVBCd3pnUUhVNzlKRTkyeFdxMlcwOEhCN05xNGthVEVST3I0K2pKeThtVHM3TzFKZVBDQUsrZlBjem80bU9kZmY1MnFOYkovcDlPdVN4Y3FlWG14K3ZmZjJibHhJOEdIRHRHOVh6OGF0V2p4VFAvTUtkOHhoUkJDQ0NHRUVFS0lFdEpxdGZ4OThoSkwxK3ppNXUxd3ZXMVZQQ3N5WlZ3LzJyVnNVT2k3WjRRUVFnaFJPaXdzekprd3NoZmQvSnJ6OCs4YjJicHpOMk5IREtWbnR5Nlkvd2ZlVlNxRTBLZFNxL2xyN3o3K1hMY1J6NHJPL0NMVlNrd1NjdjA2MXk5ZjFoc0xEZ29pYU0rZWZQc3UrK1dYUXVjYk4yMGFLL08wNG1qUnJoM0RubnZPNlA2NXJYY0tFaDRhaWthallkL09uUnpZdlJ1TlJvTzdod2QxNnRkbjRmZmZZMnRyaTIvanh0eTlmWnU3dDI4Ym5NUGUwWkZ4MDZheFlmbHlEdS9iaDArREJ0eUxqczUzODE2aFVPQmRvd1pWcWxYTFZ4VWlNeU9Eckt3czNlTmIxNitUbnBaR20wNmRkR09sRlR4bzVlZW5GeTdKTlhqc1dJUDdiLzd6VDczSEM3NzVSaTlza3RmaHdFQzJyMXVuZTl5bVV5Y0dqUjZ0dDQ5V3EzMmkvbStyVUNqNDZyZmZTanlQS2RlZWxaVkZTbkp5aWM5VlV2dDM3U3J3OWZGVlRvdVl4Nm1ndGpxbXNyRzFwWGE5ZW5UdTNac0g4ZkVHQXpFYWpjYWtGa3NXbHBhTW5EUUovL1hyZGEyckRMRzBzc0szY1dOZGk2ejdjWEg4c1dBQlVlSGgyUlZVUm8rbWRjZU91dWU0azRzTHo3LytPcjkrL1RYTDVzOW4ycHR2VWltbjRrbjEycldaK2RGSGJGdTdsdFBIanJGbXlSSU83TjdOYTNQbVBMTlZUQ1JjSW9RUVFnZ2hoQkJDRkZOdXFHVFoydDNjQ0FuVDIrWld6b21KbzNyVHEzTXJ6TXllM1hldENDR0VFRTh5ejBwdWZEVm5HaGV1aExCeVF3REwvbHpEb0g1OTZORzFFK1dsWFk0UXo3elkrSGdDQWcrd2Vmc09xbFd1d0xzdmo2QiszV3BsdmF5bmdscXRac3VxVlZoWlcrTmRvd2JYTDEwQ3dLOUhENXExYlF2QWpjdVg4VisvbnE1OSs5S3dlZk5DNTFRb0ZIVHIxdytBdmY3K3V2SGpodzhiM0Q4bUtncUZRc0VKSXhVYXF0ZXVUYXNPSGZDcFh4OTdSMGVPSHpyRTdpMWJHRDV4SWw3ZTN2UVpNZ1RmeG8zNTlzTVBVYWxVQmE1dDdzS0ZlRmFwb3F1ZXNIN1pNcFJtWmxTdFdaT1E2OWNCTUxld1lPU2tTU2FGWG56cTEyZldsMS9pNk9Ta045NjhiVnRkKzU1SHBhV21rcG1aYWJTZENjREhNMllZM2RiYXo4L2crS1Boa29KVXJsYU5Mamt0VFBZWmFaMmkxV2lldUhCSmFURGwyb09EZ2dnT0NpcVY4eFZYVEZRVVIvZnZwMjNuenZrcTFsUndkNmRidjM3VWE5aFFyd1ZVWG5IMzdoRWVHdnB2TExWUVZXdlc1UG5YWDJmVG4zOXk0ZFFwcHIvM0hxN2x5K3UycTlWcUlIL0ZFbVBxTjJsQy9TWk5pclFHRjFkWHJHMXNxTitrQ2YxSGpNQzVYTGw4KzFUMDhHRDA4OC96eDIrL0VSVWVyZ3VYUUhaQVp1U2tTYlJvMXc3L0RSdG8yNm5UTXhzc0FRbVhDQ0dFRUVJSUlZUVFSYWJWYWpsMjZqTEwxdTdpK2kzOVVJbWpneDBqQjNWaFNCOC9ySzBzeTJpRlFnZ2hoTWlyUWQzcXpQM2dSYTdmQ3NOL3o5OU1lbkVEdFdyVXBMTmZPNW8yYW9pWFovNTJERUtJcDFONFJDU256NTFuZjlBUmJ0eTZTY2MyamZuc25ZblVybEc1ckpmMlZEbHg1QWd4VVZIMEhUcVU2TWhJM2JpRG95TU9PVzAxRHUvZEMwQ3oxcTBOdHB3eHBIdi8vb0IrdUdUamloVUZIbU5zKy9BSkUyamV0aTNsM2QySmlZd2tZUHQydXZUcGc1ZTNONURkQ2diZ0N4T3FxZ0M2TmpFSC8vcUw4TkJRdXZmdno4UDc5M1hoa2x3S2hZS05LMVpnWVdGQi81RWo4NFVicnB3L3oxOWJ0ekoxNXN4ODdUSE16TTExN1g0ZXRYWE5HczRFQnhlN0lzU2xzMmVMZFZ4ZTN0V3I0MTI5T3FBZnNIaDMyclI4K3hvYU94TWNyTmN1cGJhdkw4Ky85bHFKMTJXTVdxMHV0UnY1eHE0OXI3b05HeGJZUG1qVm9rV1ltWm1oeXNyU3RWd3BiVUVCQWRnN090S3VTeGRkdUNRdE5aWGt4RVFBR3Jkb1VlRHhiaFVxNEZhaEFySFIwVUIyNVI1ano4blNFQk1aeVlIZHUvT041ZFdzZFd0T0hEN004bDkvWmZxc1dicGdqQ1luWEdLc2NzbmQyN2RadFdnUk5yYTJEQjQ3MW1oUXpaQ1c3ZHNEMmEvbkY5NTRvOUFBaTArREJyenorZWM0dTdnWTNGNjlkbTFlZmUrOUp5cDQ5VGhJdUVRSUlZUVFRZ2doaERDUlZxc2wrUFFWbHEzZHliV2JCa0lsQTdzd3FFOEhiSzBOdjBOSUNDR0VFR1dyZG8zS3pLeFJtZW1UQjNQczFHV09uanpKOGo5WG9WQ2EwOUMzSGxVcWUxSEZ5eE12VHc4Y0hSeXd0YkhCeHRZR0N4UGZNU3VFZVB5eVZDclNVdE5JVFVzak1TbUo4SWhJN29aSGNEY3NuUE9YTHFQVnFHamFzRFlEdWplajlhenhXRm8rbmh1OHp6b3ZiMjhxVjYxSysyN2QyUERISHdiM3VYeitQUGFPanR5UGorZCtmTHpSdWF5c3JLaVNjOVBla0MvbXp6YzQvczBISDJEdjVNUkxiNzFsY0xzeUoxU1FtWkhCcWtXTDhQRHlvbXZmdmtiUFl5cHpTMHM4dmIzcDNMdTN3YW9mRCtMak9YSGtDUFdiTkRGNEk5bkMwcEtvOEhBTzc5MUxqNEVEZGVPakprL0dyV0pGanU3ZmIvQzhzVEV4QUVhM3UzdDY2dVl3NUk4RkN3cTl0dUxxUFhnd0FDcVZpajNidCtQczRxTFg4Z2RnMStiTmVGU3VUS004Vld4eUF6dVBpMHFsMHF2UXNXZjc5aUlkbnh0Mk1wVnIrZkw0Tm03TWlTTkhTRWxLb24yM2JucWhoR2x2dmNXZTdkdjVaZTVjWHBrMXkrU0tHMFZSMDhlSDJyNitXRmorODJhV1UzLy9yZGZTcHlnR2p4MXJ0T3BOYVlnTUN5TXlMS3pBZmJ4cjFLRFAwS0g0cjEvUHVtWExHSmNUWE1xdE9HUmhZWUZhcGVMNDRjT0Vob1FRZXVzV2tOMjZ5OWJPanJhZE93T0ZCOVh5eWcyWHdEK1ZVUXdGcGt4aGJXUERKL1BtUGZQQkVwQndpU2hsV3EyV3JNeE16QzBzOHFVeEg0ZWorL2RUdFdaTlBDcVhUdUw0enExYjNMaDhtUXJ1N2pRcUpObjNxT2pJU0E3djNVdm4zcjMxU2pibHBkVnFXYjE0TVUxYXRhSnV3NFltejYzS3l1TGswYU8wYU5kT0w1MFhHaEpDYkhRMHpYTkswSmtxS1RFUlMwdExyS3l0OWNZVEhqN0UzdDdlcE41bGoxdDBSQVFKRHg3Z1hiTW0xbytzODBsMytkdzVFaE1TYU42bXpXTkxwcGFXdE5SVWpoMDhTTWVlUGYrVjEyeHhKVHg4eU4yUUVCbzBiVnFzNDY5ZnVvUnIrZkpHMC9OM2I5OUdxOUZRdVZxMUluMGNudGJYNXNNSEQxQm5aZVg3ZU1UZnU0ZVZ0VFgyT2U4OEtNaUYwNmVML2Zrb1RFcHlNbjl0MlVLZCt2WHhiZHhZTng0WEU0T1RpNHZlRDgyRktlM1BrUkJDaVA4dXRWckR3Yi9Qc25weklEZHZoK3R0YzdUUHJsUWlvUkloaEJEaTZXRnBhWUZmbTBiNHRXbUVWcXNsSWlxT1M5ZHZFeDV4ajMwSExoRVJGVWRLU2hxcGFSbWtwcWVoVW1uS2VzbENpQnptNWtwc3JXMnd0YkhDenM0R3owcHVWUEdvUVBPR2xaa3d6QS9QU203L2lSdDhqNXVYdHpmalgzcXB3TitYcGlRbEFiQjQzcndDNTZybzRjSE1qejR5dXQzUTc5RWpRa041K09BQmFXbHBuRDF4d3VqdjhkUnFOYXNXTHlZbUtvbytRNFp3OHNnUlVwS1RTVWxPcGt1ZlBnVHUySkd2ZFlneHVSVkRtclJzU1IxZlg2TVZNWTRkUEloV3E2VmRseTRHdDlmMDhjSFQyNXVqQnc3UXNXZFAzZTk3bTdScUJjRDhMNzhzY0IxYjE2d3hPTjdLejQ4aFk4Y2FQZTdqSDM0d1BGNUFLeDFUZGVyVkM0QzdJU0hzMmI2ZGFyVnI2OFp5N2RxOG1Zb2VIdm5HSDZmMHREVHNIUngwai9OV3hERkZVY01sdWVKaVlnamFzNGZnUTRmb04zdzROcmEyN04rMWkrdVhMMk5wWlVYRFpzMUlUa295V3VXaUpCbzJiNDZabVJsSk9aVks4aXBLMVJ0VlZoYnZUNTllbWtzenFFbXJWb3lhUEZsdmJNMlNKWG9WYmlDNzB0Q1ZDeGU0Y1BvMGZ4ODRRSnRPblZEbmhFdk16TTFCb1dEYjJyVTR1YmhRcFZvMTdzZkYwZHJQajBGanh1aDl6Vy9mdFN2OVI0d3d1cDd0NjlZWi9aclFxV2ZQSWwzYjljdVhpUXdMdytreGZKNmZWR1YvQjFrOFU2TEN3L254ODgrWjl1YWJWSzlkMitBK3Fxd3NmdnYyVzVLVGtuais5ZGNwYnlSaGFZcXRhOWJRZCtqUVVnbVhKRHg0d0I4TEZwQ1NsRVMxV3JXbzM3UnBrVXBwM2JwNmxSTkhqdEN0ZjM5V0xWNU1KVTlQT3ZmdXJiZVBWcXZsM01tVGVIbDdGeWxjc252TEZnN3QzWXRHbzlHbDd5QTdpUmdjRkpUdmg2cXJGeTlpWVdGQmpUcDFETTczK2R0djQ5ZTlPMzJIRGRNYlgvbmJiNlNucC9QbXh4K2J2TGJINWZqaHd4elp0NDgzUHZoQXIzZFpTZWNzcmtwZVhsU3VXdFdrZmZmNis1T2NtRWlyRGgyS2ZUNk5Sa05zVEF4UllXR2tKQ2ZUcmtzWGs5ZnY3dUZSWUFvOHI0dG56ckI3eXhZeU1qTG9OV2lReWV1N2N2NDhkME5DNkduZ21MKzJiaTN3Mk1wVnExS3ZVU09UejZWV3FmanRtMis0SHhlbkszTllGS3FzTEZiKzczOVlXbG54M3BkZkdueGQ3OXEwaWRzM2JqRDdxNjl3TEtDZjVhT2UxTmRtWEV3TTI5YXRvM3YvL2dhZnQwdCsrb21ZeU1oOFAyaCsvY0VIQm4vUWUxVHdvVU5zV3JtU0NTKy9YS1RQcFNIYjFxd2hNU0dCWVJNbTZJSmtNWkdSQkI4NmhMMmpveTVjb2xLcFdEUnZIbVptWmd4NzdqbWozMk1lVmRxZkl5R0VFUDg5R1psWjdOb1h6THF0KzRpSzBYOG5ucU85SFNNR2RXR3doRXFFRUVLSXA1cENvY0RMb3p4ZUhvYmZNQ2FFRVA5VlRvWDhyblJHQVlFUnRGcjgxNi9ueHBVcitEUm9VS1R6cXRWcXRxMWRpMEtob0h6RmlxeGZ2cHpMNTg0eFpOdzR2U0FCUUVaNk9sY3ZYRUNyMWJKajQwYk16TTF4Y0hURTBja0pxendWTFFhT0dtWDBmQmRPbjlacmZXTnJaNGV0blozQmZiT3lzamh4NUFpVnZMeW9WcXVXMFRrNzl1akJxa1dMT0JZVVJNY2VQZkp0TnhRVXliM2hiaWdnWUVwRmhjZloyaVRYMVFzWEFFeisvZXpqbEpHZVRtWkdCZzZlbm5yanB2eU8yMUM0b1NoNkR4bENveFl0MkxoeXBhNWlqTE9MQzROR2o2Wko2OWFQOVUzVGh1NXhXRnBhWXUvb3lJUDRlRlJaV1NiTjQrTG1ocjJqWTVIZXpQazRLUlFLaGovM0hEOTgraWt4VVZGQTl1c05zcXNCbVptWk1lZnJyN0hMK1Jwdzd1UkpyRzFzU2pWTTJIdklFSlAzdlhMK1BFRjc5dURpNnNya1YxOHR0VFU4NlNSY0l2NTErM2Z2SnV6T0hjek16ZG0yWmcyVFgzdk40QXRmclZKeDg5cTFRdWVMalluaDJxVkxoZTVYeDlmWDZMYTAxRlNXenA5UGVsb2FyZjM4T0JZVXhMcGx5eGcxZWJMSlg1UkNRMEtvVUtrU3ppNHVaR1prc05mZm4vcE5tNW9VbmduWXRvMncyN2NaTVhFaURrNU9ldHN1bmpuRDRjQkFhdmo0NUNzeDlxamJOMjZ3eDkrZlcxZXZVcUZTSldaOCtLRXVWUndSR29xdHZUMHVycTRHajQySml1THU3ZHYwR0REQXBPdDkzR0pqWWxBcWxaUjNkeSsxT1l0U0R1dFJmdDI3bXhRdWlZNklJT0x1WFRyMzdsMmtiMmd4a1pFY0Rnd2s0ZUZEN3NmR2NqOHVEblZPTHpuWENoVm8xNldMeWV0djM3V3J5ZUdTNW0zYjh2ZUJBOXk1ZWJOSXZRbi9QbmlRYXhjdlltRnBTWmMrZmZTMkdldEZtS3VWbjErUkFnbG01dWFNbURpUmhkOTl4NzZkTzZuZnRHbVJmakM3ZVBZc0dlbnBkT3JaMCtEMXBTUWxjZWZtVFdyVXFWT2tZTW1UL05xMHRMSWlJalNVcGZQbjgvSTc3K0JtWXI5VFU4UkVSYkZqd3dhcTE2NnRDOGtWNVFmeHZQOHh5c3pJNE1UUm81UjNkOWY3bk43TCtjR3hvc2MvL2E3TnpjMFpPV2tTYTM3L25mOTkvejBkdW5lbjE4Q0JCVlp6S2EzUGtSQkNpUCtteE9RVXR1dzZ6T1lkUVR4TVROYmI1dXhvejdBQm5TVlVJb1FRUWdnaGhQalAwbXExcENRbVVzUEh4K0MyVFgvK3lZMHJWMmpYcFF0OWluRERWcVZTc1hiSkV1N2N1a1g3cmwzcE8yd1lnVHQyRUxoakIzZHUzV0xFeEluNDFLK3YyOS9Xem80cE0yWmdhMmVIbzdNenRuWjJCbjgzbi9lTlo0K0tqNDNWQzVjVUpEZ29pSlRrWlBvTUhWcmdmZzJhTnNYRjFaVWpnWUcwNzlxMVNHOW1McTdpdHZRd1ZXWkdCc2NQSDhiY3dvTDZUWm84MW5PWklpNm5qWkN4MzYwL1RpbEpTVnk3ZUJIZnhvMXAwcklsZjIzZFNtSkNncTYxMGIrdFpZY090T3pRZ1htZmZVWlVlSGpoQjVEOXUvb1B2dm5tTWErc2FGeGNYWG5yazA5MDkyb3lNektBN0xZNGdDNVlVcEREZ1lFbVZ5c3lKdmMrcjErUEh2a0NiUURYTGw1azVjS0ZPRGc1TVhYbVRKekxsU3ZSK1o0bUVpNFIvNnJ3TzNmWXYzczNMZHExdzdOS0ZiYXNYczJlYmR2MGVzN2xTazFOWmNsUFB4VTY1L0hEaDAycTZHQ3NGRlJLY2pLLy8vUVQwUkVSakpnNGthYXRXMk5oYWNtaHZYc0JHREZ4WXFIZjlMVmFMYmV1WGFOcFRrbXpMcjE3YytYOGVUYXRYTW0wTjkvTTl3MTl4OGFON05pNEVZQ1JreVp4T0RBUUYxZlhmSzBvUWtOQ1dMTmtDZVhjM0JnM2RhclJzTUtaNEdDT0hqakEzWkFRN0IwYzZEMTRNRzA2ZGRLN01icitqeitvNE83T21DbFRETTd4OTRFRG1KdWIwNnh0MndKVGpVb3pzMy9saG10TVJBU3VGU29ZN1VkWDJBOUp4ajdmaHFwQzVNNW5yRlNXb1hNVmR2Nzl1M2F4ZjlldUF2ZkpWYlZHRFNhODhncnhzYkU0dWJoZ1ptWkdiRXdNbzE5NGdabytQbnJmdUl5dHY2QjFmZnZoaHliOVFEUDc1WmNMM1A3cTdObDRlWHNETUc3cVZCWisvejEvYmQyS283T3pydnFEVnFzRnNuK1FHVHB1bkVuckE5and4eCtjT0hLazBEWEd4OGJ5MGV1dkc5M2VyRTBiUmt5Y0NHU0h4aUQ3aDMwemMzTWF0V2loRzROL1V0eW5nNFBSYURUVTl2WGxnWUcrb09ibTV2bENYMC82YTlQUjJablJMN3pBNG5ueldEWi9QcS9NbWxVcXFmWFVsQlQrK1BWWHpNek1HREZ4b3U2NmZSbzB3TUdFVmpxUE9udjhPSmtaR2JUcDJGRnZQT0x1WFFBOHExVFJHNjlldXphdno1bkR5di85ajZDQUFLclZyR2swcUZTYW55TWhoQkQvTGZmaUhyTEJmei9iQS80bVBUMURiNXVIdXhzakJuU2hWNWVXV0VuZmRpR0VFRUlJSWNSLzJJSGR1OW05WlF2VmF0V2k3N0JodWpkbmFyVmFOcTVZd1lralIyamJ1VE1EUm80MGVjNjdJU0ZzWExtUzZJZ0lmQnMzcHUrd1lTaVZTcnIzNzAvMVdyVll0WGd4UzMvK21mWmR1OUo3eUJEZC9ZTi9xd3F4U3FVaUtDQUFKMmRuWFlzYlk1UktKVzA2ZG1UbnBrMmNPM0dDcHExYlAvYjFEWjh3d2VENCt1WExTMlYrLy9YclNVcE1wRjJYTGtZcnV4U2tLRzl3TmNXZFc3Y0E4REt4Nm54SnBLZW5BOWx2akZ5MWVERVh6NXhCbzFiVHRXOWYydmZ1VGYwbVRkaTRZZ1ZIOXUzai9LbFREQmc1a29iTm11bU9MKzFyTithTkR6N0lOeFlaRnNhUG4zL094RmRlS1ZKWGhiS1M5MDNBR1RuaEVzc2lWRmRwMnJvMVhSN3BMSkhYdmwyN09IM3NXSUZ6bkR0NWtxQTllemh4NUFnRFI0K21jWXNXdW0zWExsM2lqOTkrdzg3ZW5xa3paMUxPemMza3RUMExKRndpU2t5dFZuTS9OaFpBZDJQMndmMzd4RVpIQStncVQ2U21wTER5Zi8ram5Lc3JBMGFPeE5MS2lqdTNiaEc0Y3lkVzF0WjBmS1NQbGIyREF4OSs5MTIrODZXbHBMQm15Ukt5c3JLSXREcEFTZ0FBSUFCSlJFRlVqb2lnWXFWS3hNYkUwTGxYcit6K2RrV3BGaEVWeGZKZmZ1RitYQnlEeG96UmZYUHZOM3c0YXJXYW8vdjNrL0RnQVdPblRpM3d4dW5ka0JDU0V4TjFYNVNyVks5T3RWcTF1SFB6SmhHaG9iejF5U2RBZHF1VDd6LzVoSTQ5ZTlJaTUyYjhIbjkvTXRMVEdUaHFsTjdOejlzM2JyRGs1NS9KeXN5a1VZc1dldCtvVTFOU3VINzVNbmREUW9Ec3FnR1Z2THdZTW01Y2Rqakd3b0tVNUdUT0h6bENnMmJOc0xhMjVrRjh2TkVrYVdwS0NpZVBIa1dsVXZIbHJGa0Zmc3phZE9yRW9OR2pDL3ZRbGtoYWFpb0pEeC9TS004WGEwTThxMVNoVHA2RU1tU1haSXNNQzN1Y3l3UElWNjBEc3AvL1o0S0RxVnF6WnBGS3dybVVLNGV0blIxVFo4NEVza3Z3WFQ1M2pzcmUzZ1lUa2NYVnJWKy9FaDN2bUNkZ1lXbGx4Y1JYWHVIbkw3N2d5dm56dW5CSllrSUNBTlkyTnNVNmgxLzM3c1ZlWDlDZVBYcVBIKzBqK2ZXY09YcVBjd05JdWFHV25SczNzak1uOUpXWGw3YzNyODZlclh2OHRMdzJhL3I0MEs1TEZ3NEhCbkxpOEdIOGV2VElGKzR4RlBZNUV4eXNxMEppYVdYRlp6a2h2L1MwTkJiLytDUHhzYkZNZXZWVnZUUjQ0eFl0OUg2NE10V3hvQ0JzN2V4bzNMS2wzbmpZblR2WTJOb2FyTGhpNStEQWxCa3p1SHJoZ3RGZ1NXbC9qb1FRUWp6N3RGb3RGNi9lWnRPT2d3UWRPNDlHbzlIYlhyT2FGMk1HZDhXdlRXUE16Q1NBS0lRUVFnZ2hoQkFkdW5kSG9WU3lmK2RPZnZucUs1cTBha1d2UVlNSTJMYnQvOW03NzdDb3p1eUI0OThaWmhpNjlBNHFpSUs5WWU4MWxoaExqS2FadG9scG02elJiTnB1c3NrbXUwazJiVGN4eGhTakpzYkV4QjU3TExFWFJKQ2lJQ0FkUVpBT3dqQXp2eitBK1RFd05NVVd6K2Q1ZUdUdWZlOTczenQzN2pET2UrNDVoQjArek9CUm94b3RSVk9ZbjIveU9DTTFsWjJiTm5FMktncWxVc25ZS1ZNWU4zV3F5UTFnZ2NIQlBQKzN2N0hxeXk4NXVIczNsUlVWekhyd1FaTitLaXNxU0U5SklmWDhlVkpxTXArMHBmQWpSeWdzS0dEeXJGa3RDaFFJSFRhTVhaczNjL3JreWFzS0xxbW9DV3hvYnZhcnNaTHlWeEpjVXZ2OWFlME5qL3QzN3VUWWdRTzR1TGxkVVFiOHhMTm5xeXNHUFBaWWsrV0VXdU4wV0JpQXNiUjZXMG1wT1hadFplWC83K3ZFQ1FEaVkyT3hzclptNkpneERCNDUwaGhZNE9qc3pHUFBQOCtKUTRmNGRjMGF0cTVkUzNEMzdsaHFOTmZrMkc4WHBjWEZBS2cxTGM4YWEyTnIyMlJWaEpZRVJvVU9IWXFMbXhzL3IxakI2cSsvSnVya1NXYmNkeDlweWNsOHYzUXBkZzRPUFBIQ0M3aTQzWDRsRlNXNFJGeTFncnc4UHFoWFYyL050OThhZjM5djZkTHFTY2xQUHVGeWVUblB2dnd5bGpWdkFyTWZlb2l5MGxLMnJsdkhwYnc4cHMyWlkveURyRkFvc0xXek0razNOaktTRFQvOGdLT3pNL01YTHVUTkYxNmcvNUFodEhOeTRwZnZ2aU1oTG81Sk0yYTA2TTM1K0lFRGJGcXpCb05lejcyUFBkWWdrT0d1dVhPeHM3ZG4xK2JOZlB6V1c4eTQ3ejU2OU8xcnRxK1l5RWdBa3plUk8yYk1RS1BSNE9YcmExeFcreVcxblowZGJwNmVKTVhIY3pvc2pBSERocGtFSTV3NGRJZ05QL3lBdFkyTk1lV1R0cktTblpzMmtSZ2ZUMlpxcWpGREJNQ1RpeFkxT09hQ1M1ZjRaZVZLS2lzcjZkYXJGNWZMeTltMWVUTzdObThHcWlmaTkrL2F4Y0FSSTdDMXRhVktxMlh5ekpsa1oyVng4c2dSeGs2WmdwMjlQWnQrK29sT3djRjA3ZFdMWFpzM283bUdFNjMxSjdvalQ1d2dzdVlQZHEyLy9lYy94a0FmM3c0ZG1GZ3Y2MDF4WVdHVHdTVzF4MjFPYTFKbDFkOHZ3TmVmZklKU3FXVDJ2SG00dHFBYzB2VTIvczQ3MjdRL2V3Y0hubnp4UlpOMFg1SEhqd01OTTA3VVphZzNXVk5YVTFsWm1tUHV2SHI1K3RLalRuUXdRTlRKazhhMGNQR3hzV1JuWnRLelh6K3o3eHUvL3ZLTFNkbVZXKzNhdkdQR0RJSzZkaldtaVp3MFl3WUFCM2J2cHFTb3lQaTQxcmIxNi9IMjg2TlgvLzRBeG1NdktpamcyODgrSXpNdGplbjMza3VYYnQzSXpjN0cyYzN0cWpKODFHWW8rZHV6ejVwZDM1bzBqb3ZlZkJNM1Q4ODJQMGREbTBpWEtZUVE0dFpYV2FsbHo2RncxdjY2bjRUekRkUEc5dWtSeEgwenh0R3ZWNWMycmVFcmhCQkNDQ0dFRUxjNmxVckZxSWtUNlRkNE1GdlhyaVg4NkZFaWpoOUhyOWN6YU1TSVJtOVN6VXhMWS9sbm42RlFLSWc0ZnB4dXZYdmoxN0VqZVRrNTlPemZuL0ZUcCtMdTVXVjJXd2RIUjU1WXVKQWRHemNhdjdkTFNVems2UDc5WktTbWtwT1ZoY0Znd01MQ0FrOWZYelN0bUpCdWlUNDFBU0k5NjgwbjFjNzkxUDlmbzQydExmTVhMV3J5Ky9MRzFBYWxXR28wRk5mYzFObWFzdTVOcVp2NVhhZlRBYVpqUDF0VDhrT2hVSER5eUJFNkJnWFJhOEFBWWsrZlp2YThlVmQwYzZsYW8wRmJWY1ZYbjN6QzNROCtlTldaWE5LU2swbE9UQ1FvSktSQjVvaUt5NWZKeThscGN2dmFnSjM2enAwNXc4b2xTMUNyMVlRZlBVcEFseTcwR3pTSVBvTUdFWGI0TUNFOWV6Sms5T2hHNThwQ2h3NGxLQ1NFc3RKUzQxeG9XeDk3YXpVMUoxT3J0S1NFSmUrL2IzeDhxU2Fad0FldnY5NmdiVlByNmxyMDFsdUE2UTJ0clJVWEV3TndSWm5UcjFaQTU4NHNlUDExTnYzMEV5Y09IU0lwUHA3TDVlVzBjM0ppL3NLRk42UWMwODFBZ2t2RVZXdm43R3k4cS8vRXdZTWMzYitmbWZmZmowOU4rWXlTb2lLV0wxNU16b1VMUFByblA1dE11cXRVS2g1NittbCsvT1lianY3K08ra3BLY3g2NEFHOC9meE05cEdTbU1pdXpaczVkK1lNZzBlTjRzN1pzMDBtZkh1Rmh1TFhzU05ybGkvbml3OCtvRk53TUlOSGpTS2taODhHMGFNWHM3UFp1SG8xNTg2Y3dkSEppZnZuejhlL1kwZXp4eloyeWhROGZYejRlY1VLdmwrNmxNN2R1akY1NXN3R0FTUG0waWQxQ0F4czhua3JMeXRqemZMbHVMaTVtWlJpS1NrdVpzUHExZGkzYThmamYva0w3OWVrc0ZKYldwS1duRXpCcFV2MEdUaVFicjE3RXhNUlFmalJvMmJIZnlrM0Z3QlhOemRTejU4SHFnTm1MRFVhZmw2eGdpN2R1dEd6ZjMrc3JLMzVjZGt5dXZmcHc4aUpFOW0zWXdjS2hZSXhreWFoMVdyWitPT1BCUGZvd1pEUm85bTlaY3MxRFM2cHpWcVJuSkJBNnZuejlCOHl4QmhCbUJnWFIwWnE2bFduRFF2cDJaTSs5YklrQVB6dzlkZDA2ZDZkZm1iK3FQL3c5ZGZOOW52OHdBSE9uVGxEdjhHRHNiYTFwYlNrcE5sdDZnWlBYY2pNTkdiN3FZMElqb3VKd2I0bUNLSTJzS21wNEppV2FtM2RSWlZLeFR1TEY1dGRWL2REVzNwS0NydCsvUlViVzF1Nk5wSmF6Y3JhbXBpSUNHenM3RkFxbGZUbzJ4ZHZQejlzN2V5dStnK3huWU5EZ3crMW5qNCtqSzJYWmViaWhRdkc0Sks5MjdaaHFkRXcvYjc3R2dTekFXejU1UmRqYXNWYjhkcFVxOVVtOVVkSDNYRUhBT0ZIajFKU1ZHUjhYR3ZiK3ZWNGVIczNXRjViT216OG5YY3llTlFvcXFxcVdQYlpad1FFQlhIM3ZIa045dHRTNWpJQVphV25jK2IwYVVKNjlqUjVyMjJPalozZE5UbEhRZ2doL3BndTVoV3dhZnRCTnU4OFRHRnhxY2s2Q3dzbEl3YjNaczYwMFhUcDFQb3ZBSVVRUWdnaGhCRGlkbUx2NE1DY1J4NWh3TEJoclAzK2V5NWV1TUQ1aEFUT256dlg0S2F1NU1SRWx0VmtTcDYvY0NFN04yMWkrZUxGQklXRU1HenNXTnk5dk5EcjlXUm5aWmtFT3hnTUJ1T1BYcWVqZTU4KzVPZmxHYitIajQyTXBHTlFFUDBHRDZaRFlDQSsvdjZvMU5XbFRFL1YzQkRaMnUvRnpWR3IxUXdZUGh5by9nN1J4dFlXdFZwdHZBRlpZeWJvd3U4S1M3WjQrZnFTR0JlSHdXREEyZFdWcnIxNk1iU0ZtVmgwT2gxYXJSYTFTbVVNQktoN3cwUnVkalpGaFlWWXFGVEUxMHplMTg3RlJKODZ4YW92djhUZXdZR0huMzJXRGF0WHMyYjVjbno4L1FudTNwMkV1RGhTejUvSFFxVkNwVktodExEQXdzSUN2VTdIdktlZVFsZFZSZmpSbytoME9xcTBXalJXVnZRZE5Bai9qaDE1NXE5LzVadi8vWTgxeTVkVFVseDh4Wm5NRFFZRHYvNzhNMUE5ajFkZmJHUWtzVFhucERYaW9xTlp1V1JKZFJEVEN5L3d5OHFWclBuMlc0NzkvanZkK3ZSaCtQanhhRFFhVXBLU0d0eUFVdnZhMU92MTZIUTY5RG9kRnk5Y29GZG9hSnNlZTB0ZHlzMUZyVmFqdExBZyt0UXBnQ2JuOS9SNlBSZXpzeHNzTjdlc0pldnFjdmZ5TXBtbmdPb0FwcHlzTEpQOXIvN21HeXd0TFZGYldxSlVLTGlZazBOOFRBeVdHbzJ4OUZWeFVSRTJOalprMTJ5ck5ETm4ySm9ieVp0anFkRnc5N3g1QlBmb3dTOHJWNkxYNjNIMzhycW1jNlUzT3drdUVWZE5wVkxoV3hOSVVsdFN3czNURTkvMjdTbTRkSWxQLy8xdnlrcExlZmlaWjh5V0NsR3BWTnoveEJQczJicVYzMzc5bFUvLzlTK2VldkZGUEgxOGlBb1A1K2orL2FRbUplSHE0Y0VUQ3hZUUdCeHNkaHpPcnE0OHVXZ1JrU2RPc0gzREJyNzc0Z3ZzN08wSjZkbVQ0QjQ5OE8zUWdmMDdkbkIwLzM1ME5SOCtaajM0WUxQcGo3cjE3bzFQKy9hcy9lNDc0bU5pT0JjYlMzQ1BIa3lZTmcxdlB6OWlJeU9OVWFNbHhjWGsxQVFJUUhWVW02NnF5cGppclRaNnRhU2toQitYTGFNd1A1LzdIbi9jSkFXY202Y25kei80SUVGZHV6WW9pZkx3TTgrZ3NiSXkvdEdxZmVQZHRuNjlTWGtZYldVbGU3WnVSYUZRNE8zbng0Nk5HM0YwY21KSVRTVHZ6eXRXNE9IdFRmOGhRL2pocTYvUTYzUk1uRDRkZ0FzWkdiaDVlcUpTcThtcktYZFVHMEJRV1ZuWjVwRytkZFZtclZpK2VERnFTMHRtUHZDQU1aamtoNisrSXVmQ2hTdXE0MWVYbTRlSDJYSTdQM3o5ZFpQcm1wS2Vrc0xHbjM0QzRPU1JJNXc4Y3FSRlk2a2JIWHpxNkZIMjdkaGhzbjdqano4MmFOdTVhOWNHbVRqcVd2dmRkODN1dHpaYmhVNm5RNkZVb3F6M0lVaW4wM0hpMENGam1hdTYvd0U0R3hWRlJwM01NTzBEQXVnVUhNemh2WHZadG42OU1SV2haU092a3pHVEpyRno4MmIyYmQ4TzFBUmgrZmt4YWVaTUpzMmMyZXpZbS9MMy8veW5WZTNQbkQ1TlVudzhveVpPTkJ0WUF0WFhiRzF3aVoyOS9SL20yalEwMzhSRWo3NTk2VHR3b0xGODJaNnRXOG5MeVdIOFZaWmFNcGNCNkplVks0SHFURHRYRXRIZjF1ZElYQjJEd1VCNjFrVmk0NU5KUzg4bU5UT0hqS3hjU3N2S0tTdXJvTHppTWxWVnpVZk8vNUdvVkVxc05WYlkyR2l3dGJIR3g4c1ZmMjkzL0h3OTZOcTVBNzVlYnBJZFFZaHJ4R0F3RUJXYnhQcnRCOWgvSkxKQjZadDI5clpNbXppVU8rOFlpcHR6Mjl3TkpvUVFRZ2doaEJDM2k0NUJRU3o0KzkvWnMyMGJlN2R0WSttSEh6TG5rVWZvTTNDZ3NZMmxwU1ZWVlZVOCt1Yy8wekVvaUQ4OS96ejdkdXpneUw1OW5EdHpwdFg3bkRCdEdtT25UT0dOano1cU5zUHlqUHZ2YjNUZDZaTW5TVHg3dGxYNy91cmpqNDAzcVVGMThFWklqeDR0MnJidTNFQmp1dmZwMDJnNTllWVVGUlR3YnAxUzd3RHVkY3FFSk1YSHMvYjc3NDJQMVdxMWNXN0Uyc1lHYXhzYkhsK3dBRGRQVCthLzhBS0g5KzBqL09oUjltN2YzdUQvMHMwWk1ucTBNVk9IaTdzNzh4Y3VaT21ISDdKcjgyWjY5dStQbzVOVHE0OHZQeStQOU9Sa2V2WHZiellqZWNlZ0lJYU9HZE5rSDRmMjdPSDh1WE1teXd4VUJ4TTg5dHh6T0xtNDhPaHp6M0Z3OTI2TzdkOXZuUDlzalM3ZHV4dWYxN1k2OXBiYXVuWXRVZUhoeHNkT0xpNzROWEtqUFZRSGliWGtkWGtsZlB6OUcyU3RMeTRxTWdrdVVTcVZaS1duRzIvQ3J1WHM2bXB5Yy9DeS8vM1BwSHFCdVp0SEE0T0Q2ZG5FUE5xVlhPL2QrL1RCdDBNSFZuLzFGWEhSMFh6eTFsczgrOG9yYlpaTjZGWWl3U1dpelpTVmxwS2NrQUJVcHpVckxTbWhXKy9lZVB2NU1YREVDTDc2K09NbXQ1LzMxRlBNWDdTSWxJUUV2UHo4V1B6dXUyU2xwMlB2NElDSGx4ZWh3NGFSblpWbGpFWURqUFg2RHUvZGE5TFgwREZqT0gzeUpCWVdGb1FkUHN6WnFDZ21UcC9Pb2IxN3NYTndZTnFjT2NSRlIvUG1DeSswK1BqZS91d3p6cHcremJaMTYwaU1pek5tU0RpOGI1K3h6Zmx6NTlpOFpvM3g4ZXNmZmtocVVoTEw2MlY5K0wxT0VNSDM5ZDZzMzF1NjFPVERWbDMxc3pJTUdENmNpT1BIT2ZEYmJ4ejQ3VGVUZFJZV0ZreTQ2eTVzYkcySlBuWEtiTTI1aXN1WHljdk5aZGpZc2JqVlpKUkpUa2lnVTAwQVQyMmdqSnVIQndhREFXMWw1VFdQeGpNWURDUW5KTkErSU1Ba1MwbGVicTV4akZlanFMRFFtQm1rdnVJbTFqV21JRCtmbFV1V1VLWFYwakVvaU1FalJ6YTd6ZUY5KzR6WFNxMDdac3d3QmhGOCtxOS9rWm1XeHFLMzNqSXB0ZFJuNEVDQ2UvU2d0NWtBbUZwSjhmSEdZSy9HMUdhbFdQZjk5MXpNem1idW80L1NydVpEVEZSNE9OdldyeWMvTHc4UEx5OG16NXBGY0owUHhOR25UbkhpMENIajR4SGp4OU1wT0pqU2toTDBPaDJ6SG5pZ3lmR05uRGpSR0tCUTY5eVpNM3o5eVNkTmpyazFubm5wSmZ3REFwcHRaMjFqUStldVhSazlhUkw1ZVhsbU02Zm85WHFUTEVtM3dyVjVjUGR1ay9laHdhTkdOVWhCYVRBWVdqVjVQV2J5Wk9OL3p0S1RrOW03YlJzZVhsNzBDZzFseDRZTnJmNFBSV09CUkhxOW5yTlJVZGpZMmw1eFlFZGJuaVA3ZHUydWFBeTN1OHBLTFVmQ1lqZ1NGa1A0NlhnVUZpcDZkdXRLZTM4L3hvM3BpNitQTi9iMmR0aFlXMk5qYllOS2RYVVpxVzQxVlZVNnlzckxLQ3N2cDdpNGhQU01URkxUTXdnN25jYXkxVHN3Nkt2bzI2TXpnL3QzWTNEL2JsaGFxbS8wa0lXNDVSVVdsN0pqNzNHMjdEeE1hbWJEdExpQkhYeVlOWFVrWTRiMVJTUFhuQkJDQ0NHRUVFSTAwRDR3c0VYZkFWcW9WSXkvODA2NjkrbkQvbDI3akJtNWEzbjcrZkhzeXk4YnYvdXpVS2tZTzJVS1l5WlBKamNuaDRKTGw5QldWcUxUNll5WlNnQXdHRUNocU01bW9sQ2dxUG1wdmFHNXFjQVNUeDhmdXZicXhhQVJJeHB0bzFLcHNMR3hNYnZPb1YwN3MzTVRRMGFQSmlzOUhZUEJnS1ZHUTdmZXZjMEdPbHdQZHZiMkptTjBjbkZoMk5peGFDc3JNUUJlUGo3MEh6clV1RDZrWjAvbVB2cG9kUWtobFlvT2dZSEdPWUxBTGwxNDVxV1hjSEYzQjZyUDBmQng0eGcrYmh4NnZaN0w1ZVZVYWJYb2RMcnFuNm9xazlkRzdibXBQVi8xSjkvYk9Ubnh4TUtGRk9UbFhYRndoYk9ySzdNZmVvaE9JU0VOMW5VS0RpWW9KS1RCYTYrK3ZKeWNCcG55Zzd0M1ovNmlSY1lLREJZV0ZveWNNSUdSRXlaUVZscEtTVkdSTVN1SlRxL0hvTmVqMSt0Tlg2djF4bGxYV3h4N1hXcTFtbDc5K3h2UFhWMGpKMDZrVTNBd0JvTUJLMnRydW5UdmpscDkvYi96K09zLy8ybDJYbkh1bzQ4eTk5RkhUWll0L01jLzBGWldHdDhEVkdwMWd4dk9Cd3diVnAwNXg4S0NnTTZkQ2FtWFJkL053NE9nNE9BbXIvZnkwbEtLNnR6MDMxS09UazdNWDdTSXJXdlhvbEFxYjh2QUVwRGdFdEdHSW80ZnA1MlRFNWR5Y3psOThpU1pxYWs4OTlwclBQVDAwMmdySzAxS3Y1amo2ZU9EaTV1YnNaek1JODgrUzJ4a0pQMkhEdVZ2eno1clRISFZHdTh0WFVwSmNUR1hjblB4NzlpUnlzcEsrZzBhaEpXMU5YSFIwWUQ1c2d4MUhUdHdnUExTVXRScU5UMzc5YU5iNzk1a1oyYmk3T3BLY21JaWlXZlBFdEM1TTBueDhmVG8yNWRoWThjU2R2Z3dQNjlZQVZUL2thNk45aXNxS0dERmtpVmN1bmlSeDU1L3Z0a2dBSURnSGoxTUlrcnJzck8zWjhFYmI1Q2ZsMGRsWmFWeHVWS2hvSjJURXhvckszUlZWWVFPSFdyMlE0M0d5b3BuWDM0WmZVMU52ZXpNVFBMejhnaXErWU44SVNNRGxWcU5pN3M3Rlpjdll6QVlybmx3eVlXTURNckx5b3dwcnFBNms4YUZqQXg2OWU5LzFmMUhIRDlPUkUwYXZQb2l3OEtJREF0cmNWL0ZSVVY4OWRGSHhzd3p6cTZ1WmpPZjFIY21LcXBCY0VudEI2NkMvSHhqMUtWU29UQitLSTZMampZZS81blRweHZ0dXpYUFVmZStmVm45OWRkODhzOS9NbUhhTkNLT0h5YzVNUkY3QndkbVB2QUFvVU9ITnZoUWZ2ZThlY1l5S0hYVENJNmJPaFVMQ3d2VWxwWXRxcDBYMHJPbmNiTGYyY1dGVWZVQ1Rzelp0Mk1ITnJhMkRCZzJyTWwyRGkzOFVOYWhVeWNlZS81NTFxMWFSZFRKa3p6N3lpc213VHkxdFNaVkt2Ti9LbS9XYTlPdlkwZmorOXFlclZ2TmpzK2cxN2NxdUtUMmRWQmVWc2Fxcjc1Q3I5Y3plZFlzbEVvbCszYnNhTFBna29Telp5a3VLc0xUMjV0akJ3NDAyNCtkdlgyVDBmdFhlNDVFNjhRbnB2SHJyc1BzT3h4Qmw2QWdSZzBmeHNQekhzUEgyM3lOM051VlNtV0JnNzA5RHZiMmVMcTdFeFJvR2d5WGtabkZ5WWpUL0xyN0lCOHRYY1BJd2IyWU9uNEluUU1sazQ0UXJhRTNHSWlJUHNldnU0NXc4R2drMmlxZHlYcWxRc0hRZ1QyNGU4b29lblFOa0l4QlFnZ2hoQkJDQ05HRWdjT0hNN0NtSEV4TGVQbjZNdWVSUjh5dU0zZFRtVUtod00zRG8wMXVNSzB2ZE9oUVF1c0VWcGpUZjhnUStnOFpZbmJkaEx2dVlvS1pETXpEeDQxcmsvSFZaVzdDdlNWR1Q1ckU2RW1UVEpZMU5TZG4zNjVkb3pmcEFjYkFrdnFVU3VWVlo1ZUg2a242cXcydTZEMWdnTm5sank5WTBLTHRSOTF4UjRQeThBQ2UzdDVtMjl2WTJ0NDB4MTdMeXRxYSt4NS8zT3c2dnc0ZHJyZ2tVMXRxN0xWa2prS2h3RktqYVRRelBsVGZURHQ0MUtoRzF5OTY2NjFtOTJQdWVta3BwVkxKMU5tenIyamJQd29KTGhGdHdtQXdjR3ovZnJyMjZzWEIzYnVaTUcwYWU3WnU1YWR2ditXWmwxOUdiV25Kc0pwYWNPZk9uQ0hpK0hGbVAvU1FjZnZzekV5MFdxMUpuKzJjbkV6ZUlFYU1IOThnYlZKanR2enlDL3QzN1FLcUp4QnJ5eU1NclNrOVVaZTVzZ3gxUlJ3L2JwemdoZXBJeGRvUFAvdTJiOGZKeFlXQnc0ZVRGQi9mWkQ5eE1UR3MrZlpiZERvZDl6ejhNQnFOeGlTOWs0dTdlNE9KL01Telp3a0tDYUcwcEtUVjljRnFuMjhMbGNyczgzWXhPNXYxcTFhaDErdVo5ZUNEQUp3NGRBaVZXbTBzRVhFK0lRRWZQeitVU2lVVmx5OEREZS8rYjJ1MTlmM3Fac3ZJVEV1alNxdHRVVGFLNXZRZk1vVGhabXJaZmZ6bW0vUVpPTkRzaDRtUDMzeXp3Ykw4dkR5KytkLy95TTNKWWRqWXNSemN2WnV5MGxMU1UxS2FIVU5aYVdtajZ5THFCR1pzVzcvZW1MNXQ1WklsVkZWVk5kdDNyZnJweTh4Tm1IVHUycFhuWG51TjVZc1hzMkgxYXFBNjJuclNqQmxOL3ZFMlI2RlFzR1BqeGhhM1gvREdHM2pXdkpaYzNOMU5nZzB5VWxKd2RIYkd0bDVaazMwN2RtQnJaOWVxOGpuWm1abkdFangxbDlYVmI5QWdUaHc4eUlyUFArZlpsMTgySG52dGRXOWhKcmprWnI0MjJ3Y0UwTDdtV3FrYlhHS3VwcWk1WmFlT0hUTUpFT3JjclJ1UFBmY2N1cW9xdmwrNjFKanFzZllhL2ZlU0pVMGU3MHZ6NStQbTRkR2lEM1VuRHg4RzRFSm1KdXRYcldxMnZVLzc5bzBHbDdURk9SSXRFM1VtaWU5KzNrbHFaaTR6N3B6Q2lxVlA0T3JpZktPSGRjdnk4ZmJDeDl1TGFaTW5jakV2ajUyNzkvSDZmMWJRM3NlVkIrNmVRSStRcS85YktNUWZXWDVCTWR2MkhtUHJyc05rWE1ocnNON0Z5WUhKWXdjeGVmeGdQTjNrdlVvSUlZUVFRZ2doaEJCQ2lKYVM0QkxSSnVKaVlzak55ZUd1ZSsvbDRPN2RLSlZLNWp6NktNZjI3eWZoekJsKy9mbG5udnJyWDdHMnNhRXdQNSt3dzRjWk0ybVNNV0p0Ny9idG5EcDJqS2RmZXNrNEtWcGZ3YVZMTGE2NVYzRHBVcHNkVzNsWkdkYU5wRVB6OHZGaHdMQmh4Z3dINXBTV2xMQjE3VnJDYWlaTkFWWjgvbm1EZHErKysyNkQxRldSSjA5eWJQLytLeHEzdWNuUm5Ld3NZOWFPTTZkUG8xUXFqVmtnaWdvS09IYmdBTDM2OThmSzJwcktpZ3BTRWhNWlZsT1g3bko1T1FDYVZnWWR0TmJaNkdqczdPMU5vcGRqSWlJQUNLb3BDWEtsM3Zuc001UVdGbzJteUxPMXN6TWJsVnE3WGEyTTFGU1dmZm9wSlVWRkRCczdsanZ2dVllRHUzZHo1dlRwSnJPS05NZGdNSEQ4NEVGODJyY25JeVdGb3NKQ05xOVpnNE9qSTYrOS8zNkR0R3JyVjYwaUtqeWMxei84c01sK2RUb2RLcFdLdUpnWXMyVi9na0pDdUppZGphNnFpb0pMbC9oOTUwNnovWXkvODg0bTkvT1BqejltKy9yMVJJYUY4Y0liYjZDMnRHelFacysyYlp3OGZCaVhldW5nYXVuMWVqNTc5MTBDdTNUaFQzLzVTNVA3YTRuTXREU1QrbnZtdEE4TVpQS3NXZno2ODgrc1diNmNCMm9DTG1xRGVjeWxpcnNWcjgxSk0yWVlqMnZYNXMwNDFndmdnK3FBSm04L1A1TU1PTTZ1cnVoME9sWi84dzBKcmF4RDJCckZoWVZFaFlmajdPcUttNGNIWmFXbFBQdktLMmJiSnNYSHMvVEREK25ZcVZPai9iWDFPUklOWldUbDh1azNhOG5JTHVEK2UrN21qbkdqRzZTU0ZGZkh6Y1dGKysrWnhkeFowOW4rMjE3ZS8veG5mRHdjK2ZOanMvRHhNdjgrS3NUdFNLdXQ0bWg0RER2M2hYRWtMQnFkempTamxsS2hZRURmRUthT0g4S2dmdDJ3c0dpNkRyY1FRZ2doaEJCQ0NDR0VFS0loQ1M0UlY4MWdNTEI5L1hxNjl1NXRrdFdpbmFNakU2Wk5JejA1bWV5c0xNNUdSZEZuNEVEalpHRFN1WFBHNEpMRXVEanMyN1hEdjJQSFJ2ZHordVJKVHA4OGVXMFBwcDRxclpieXNqTGNHaW1yTUhyU0pDdzFHcUxDdzgydXI2eW80SXNQUHFDeW9vS3V2WG9SR3huWklLTkVYRXdNeS83M3Z5YkhVWDhicUE1NlVhblZEU2ErZjFtNWtoT0hEcGtzTzdSbkR5Y09IU0lyUGQyNExMaDdkKzUrNkNIc0hSd0FXTGRxRlhxZHpoaEFFSFhxRkZWYXJURlRRdTBFOXJYT1hLSlVLaWtwTG1iVGp6OHlaZlpzRkFvRkVjZVA0K1hyMjZyMFdYWHRicVEwU0gxcDU4ODMyOWJMeHdjbkZ4Y3VsNWN6ZWVaTVJ0WXA1eExTc3ljVHBrMXJkajg3Tm16Z2JFMVpwcnFpd3NPNWxKdkw1Rm16eUVoSllkWUREN0J1MVNwK1dyYU1GLzd4andiMStWUTE1OTdXenE3Si9WVldWbUpsYlUxOFRFeXpHUnhpSXlPSmpZdzB1NjY1NEJKckd4c0dqeDdOc1FNSHFnUEk2cFdjS2lvbzROaisvWXljTU1GczRBbEEzc1dMNlBWNnZIeDl6YTR2TFNscE5FT0tVcWxzTU1ZK0F3YzJTQ1A0NDdKbERVcjNEQnM3bGpOUlVVU0ZoM05rM3o0R2p4cUZyaWE0eEZ6bWtscTMwclZabTVVbk5TbUpYWnMzMDdGejV3YVplcmF0WDQrSHQ3ZkpjcDFPeDRyUFB5Y3VPcG9CTlZtYWNyT3ptOXpYbGRpL2F4YzZuWTRobzBmajZ1N084c1dMT1gvdVhJT3lRUWFEZ2UwYk5xQldxeGt4WVVLei9WN3RPUklOYWJWVnJGcTdpdzNiRC9IQTNObThOMzFhazNWdHhkV3pzTEJneXNSeFRCby9ocDgzYk9LWlZ6NWgraDFEdVgvV2VOUnErVGd2Yms4R2c0RXo4Y25zL1AwRWV3NmNvcmkwckVFYk54ZEhKbzhieE9TeGczRjN2VDNyNEFvaGhCQkNDQ0dFRUVJSTBWYmsyMmh4MVZLVGtzaEtUMmZHZmZlWlhlL1R2ajAydHJiRXhjVFFaK0JBWE56ZHNiV3pJemtoZ2RDaFE4bk95cUtvb0lEQm8wWTFXZXQ4d1BEaGpHbGhEYXc5MjdaeC9NQ0JWaC9MNWN1WDBWWlVZR05uQnpWWkpBQTh2THpNdG0rdWRJaWxSc09EOCtmajVPcEtURVJFbzVQMnJhWFQ2ZmpIZ2dVTUhqV0s2ZmZlMjJ6N3lMQXdjbk55NkQ5a0NBT0dEZVB6OTkvSDNjdkxPSG45MjYrL2N1YjBhYWJNbW9XVGl3c0FoL2Zzb1oyam8zRml0N3lzK2d0N3pUVU9Mbm5zK2VmWnZHWU5oL2J1SlNNdGphNjllcEdmbDhlME9YT3V1TStkTFN6WGtwS1VSSXFaekI1MTFRWXJMRFFUN0dGamEydTJYbVI5MW1icTh1bjFlbjc3OVZkQ2V2WTBuZ09WU3NWRFR6L055U05IY0haMUpUL1BOTFY3WlVVRlFJUGxDb1VDUitmcU5POEdnNEh5MGxMY3ZieTQ4NTZWak5RQ0FBQWdBRWxFUVZSN0dxMnorTUhycjNNeE85dnNSUHluLy9vWGVyM2V6RllOZVhwNzA3Ti9mM1p2M1VyWDNyMk5tV0FNQmdNL3IxaUJ0YlYxazdVb1V4SVRBUWpvM05ucytyTFNVcE5TTDNXWkN5NXBLWVZDd2V4NTgvajRyYmZJenNvQ01KYnFhaXdReHB4YjRkbzhHeFVGTlA0YzEyZGhZVUZaU1FranhvOW44cXhaZlBqR0d5M2FyaldLQ3dzNTh2dnYyTnJiTTJqRUNOU1dsclFQREdUZHFsVTg5K3FySnVkZy82NWRwQ1FtTW5ubVRObzV0bjZpc0xYblNKakt5TXJsSHg5OGk3ZVhIOTh1K1ZUSzMxeG5TcVdTT1RPbk0zYmtDRDVlL0FYUHZQSUpieXg2QkI5UGx4czlOQ0d1bTh3THVlemFIOGF1MzArUWtaWGJZTDFTcVdSUXY2NU1temlVME43QkV2d21oQkJDQ0NHRUVFSUlJVVFia2VBU2NkWDhPbmFrZDJnbzdRTUR6WmFmVUNnVWRBb09OaWxwNCszblIzcHlNZ0RuWW1NQjZObXZYNVA3c2JLeU1rNnVOc2ZLeXFxRm96ZVZuWkhCNSsrL2I3Sk1xVlF5WVBod29McGNSVlI0T0JQdXVndkhlaVZzR3VQYm9ZTXhBd0xBU3pVbE42NUdiWDh0L2JKODZ0MTM0Kzd0YmZaNTJiOXJGN3MyYnlha1owK0dqeDhQUU1UeDQ2U25wREI1MWl4andFL3RCTGIxZGNoY2N0ZmN1WGo1K3JKaDlXcVNFeEt3YzNBZ2RPalFLKzdUWE1BRVFPTFpzM3kzZENsK0hUb1FIeHVMZjhlT1pLYWxNZUd1dXhqWlRFYUUrb0VsQUpkeWN4dGt4RERuVW03RGlaQ0R2LzFHZG1ZbWR6LzRJSVVGQmNibE5yYTJ4bUNNZDE5OTFXeC85WmRiYWpUOHN5WWJUbUZCQVRxZERoYzN0MmJIWlU1VWVEanBLU2xNbXp1M3lYWjZ2WjZ5MGxMczdPMlpldmZkbkl1TlpjWGl4VHo5MGt2WTJkdXpZZlZxNG1OamVmaVpaNW9NeXFvdEsyUnJiMjkydlp1SEI0dmVldXVLanFVNVRpNHVMSHJ6VFJ4cUFoWnFnM2ZNbGNWcHpNMStiVlpXVkhEODRFRlVhalhkKy9ScDBSZ0JIbjdtR2V4cUFsNnVoVjkvK1FWdFpTV1RaODQwQnBMTXZQOStQdnYzdi9uaDY2OTU4TWtuVVNxVnhFUkVzRzNkT2dLRGc0M1BTV3UxOWh5Si8vZjc0UWcrK2ZKbkhwbjNBRE9tVG01K0EzSE51TG80ODg3cnI3Sis4eGIrL1BMSC9HWCtiRVlNN25Xamh5WEVOVk5ZWE1yK0k1SHMrdjBFVVdmTUJ3SjNEdlJqd3NoUXhnenZoMU83cHJPNkNTR0VFRUlJSWNTdGFQVE01Mi8wRUlRUVFsd2plOWY5OTBZUG9VVWt1RVJjTmFWU3lleUhIbXF5VGNlZ0lFNmZQRWwyWmlZZTN0NTQrdmlRR0JlSHRyS1NzMUZSMkRzNE5DaDlVTi8rWGJ2WXYydFhXdzY5QVU4Zkg0YU5IWXVoSmt1RGpaMGQzWHIzTnBib3lNbks0dVNSSTlXQkJ5MElMdEhyZEd4WXZacmdtdklWQUl2ZWZOT2t6Zm1FQk5aKzkxMnJ4bGxVV0FpMGZOTGJQeURBN1BMeXNqSU8vdlliN1FNQ3VPOVBmMEtoVUZDUW44L0dIMy9FMGRtWklhTkhHOXVXbHBTZ1ZDcWJ6ZFpTMTRYTVRNNmVQazM3d01CbXoyOTlvVU9IRW5IOE9JbHhjWlNYbFhIcStIRUcxZ1Q1WEMyRHdjQ2hQWHZZdW5ZdGdjSEJ6SHZ5U2Y3MjV6L2pIeERBaUFrVCtPR3JyOGpKeXVLdXVYTmJkYnpuejUzai9MbHpWelNtL0V1WDZORzNMLzRCQVkyV1dYcnF4UmROSHUvZXNvWDQyTmdHeXhWMUpzMHYxSlJiOGZUeGFmV1k5SG85T3pac1FLVlMwV2ZBZ0ViYlhieHdnUisvL1piQkkwZlNmOGdRSEJ3ZG1mUElJNno0L0hPKytPQUR2SHg4aUFvUFo5VEVpWVQwN05sb1B5VkZSWnlweWFxeGRlMWE1aTljMkdRMm8ydkJvVTRtaklxYTRCTExWbVF1dWRtdnpWOS8vcG5pb2lLR2pobURqWmtNT28yNWxvRWxjZEhSeHRKWGcwYU9OQzczOVBGaDVnTVBzR2I1Y3I3OTdETzY5K25EeHRXcmNmZjA1SUVubnJqaTRKRFduaU5SYmMybXZhemJlb2dQLy8wMlFZSG1YN2ZpK3B0eDV4UzZkdzNoMVRmZjRjTEZTOXd6YlhUekd3bHhpeWdvS3VIQTBkUDhmdmdVcDZJVHpHWlJjM054WlB6SS9vd2ZGVW9IWC9ObExJVVFRZ2doaEJEaVZ0ZXJleUFQMDdLczdrSUlJY1MxSk1FbG9rMm9tcG1rYXg4WUNFQjZhaW9lM3Q3MENnMmxRNmRPYUxWYWtzNmRZOUR3NGMxT0luY0tEcVpiNzk0dEdrOU1SQVFKWjgrMnFLM0JZRER1VzJObDFXalpFSURzckN4VWFqV3VIaDdOOWdtdzdOTlB5VXBQcDJ1di83K2IyTTNUOUl2dlMvVkttclJFWEV3TUFCRW5UbUJwWlVYZmdRTmJuTldsTG1zYkd4Nzd5MTl3ZEhMQ1VxUGg4dVhMckZpOG1QS3lNdTU3L0hHVHlkZmlvaUtzYld4YTFYLzRrU1A4dm5Nbmp6NzNYS3UyTXhnTWJQenhSeExqNHVnVkdrcmErZk9zKy81N01sTlRtVFozTGhZV0ZnQVVGUlNZWk1TQi81ODRia3h1ZGpiclZxMGlNUzZPd2FOR01XM09ISk5KNmg1OSsvTHdNOCt3NnF1dlNEaDdsanVtVDZkWGFHaUxKckw3REJ6SXpQdnZiN2JkTHl0WEVoa1dackpzMkpneHpRWUhkT2pVeWVSeGJYYVArc3ZyU29xUGI3Wk5VOGJkZVNjWEwxeG9FSWhRVlZNeUppNDZtc1A3OXFGUUtFd0NNNEo3OUtEL2tDRWNQM2lRM094cy9BTUN1R1BHakNiM3RXZnJWblJWVlF3ZU5Zb2orL2F4OGNjZnVXdnUzT3NlWUZLcnRMZ1lBSFVyQW94dXBtc3p0YWJFVSsyNTJyOXpKOGNPSE1ERnpZMEowNmExZWt6WFFsRkJBV3RXck1EQ3dvTFo4K1kxdU03NkRocEVlVmtabTM3NmlmaVlHSnhkWFptL2NHR3JBbVBxYTZ0emRMdlFHd3g4dVhJVHgwNmQ0L09QM3NmTlZaNnJtMDFRWUFDZmYvUStMN3o2T3BmeWkzaGkzalNVTitoOVU0aXJWUjFRRXNtK1F4RkV4SmdQS0xHMnRtVEVvTjVNSERXQVh0MENKUk9WRUVJSUlZUVE0Zyt2ZDdjZ2VuZHIzYzJiUWdnaHhMVWd3U1hpdXZEeTllV3ZiNzl0TE0zaDE2RURmaDA2Y09yWU1YUlZWZlJ1SWlzQ3dMaXBVMmtmR0VqbnJsMWJ0RDkzTHk4Q3VuUnBzazF0NllYTTFGUjgycmR2dHMveXNqTGlZMkx3OWZjM0JqYzBKakV1RG9EaXdrSWVlLzU1Z2tKQ09IN3dZSXZHWGxmdjBGQTh2YjFObGtXRmg3TjkvWHFzYld5d3RyRmg1OGFON05xMGlZNUJRZlFiUEpodXZYdmo3ZWZYNG4xNGVIa0IxZGtQbG4zNktabHBhVXk4Nnk2Q1FrS01iUXdHQStkaVkxdGRXaVU1TVJFckt5czZOWE11NnFxcXFtTGQ5OTl6OHNnUk9uZnR5dHhISDZXc1pteEg5Ky9uWW5ZMmp5OVlBRlNYVUtrdG85S2N3b0lDOW16Wnd2R0RCN0d5dHViK0o1NW90QlJUbCs3ZGVlNjExL2hwMlRKK1hMYU1uWnMyRVRwMEtEMzc5V3N5c0tqRm1WM01UUHE1dUx1MzZEaGF3MkF3RUJVZWpwVzFOUUdkTzdkNmU2VlNTZS9RVUxQclltdWU5K3lzTERvR0JYSFB3dzhiU3dVbG5qM0xiMXUya0JRZmo2MjlQUnFOaHRTa0pMNzY1Qk1tVEp0R2g1cGdzN3BTa3BJNDh2dnZCSFR1elBSNzd3WGd5TDU5NU9Ya01Hbm16RmE5cHVzNmRleFlpMG9WbVZNYmhHQnZKbXZIelg1dG5vMk81dnVsUzFFb0ZKdzhjb1NPUVVIMEdqQ0EyTk9ubVQxdkhsYlh1THhWcmJTYThtY0tNeE4vMnNwS1ZpeFpRa2xSRVZObnoyN3dQbHhlVnNhSmd3ZU5HYXVzYld5NGxKdkx6eXRYTW5iS0ZQdzZkR2h5MzlmakhOME92bHk1aWNnemFTeis4RDNzN2FYTXhNM0t6ZFdGeno5OGo0V3Z2Y0ZYS3pjei82R2JJNEJNaUpiSUx5emg0TEdhZ0pMb2MraHJnclRyVXF0VkRPZ1R3dWloZlJnYTJoMHJxNVlIZmdvaGhCQkNDQ0dFRUVJSUlkcUdCSmVJYTZxa3FJandvMGNiWFgvNjVFbFVhalhKQ1Fra0p5UVlsNCtZTUlGOTI3Y2JINnZWYWpKVFU4bE1UVzN4dmkyVVNtTWZTcVdTRVJNbW1Ld1A2TnlabzcvL3pqZi8reDlkZS9WQ1kyWFZhRjlscGFXY2k0Mmx1S2lJaWRPbk43dnZ5K1hsK0FjRU1PL0pKN0Z2MTg1azNVdno1N2Y0R0FJNmR5YWdjMmZ5Y25JNGQrWU1KNDhlSlRVcENXc2JHK1k5OVJRQm5UdVRsWjdPc1FNSGlEaCtuSjlYck1ES3lvcmVBd2FRa1pxS2o3OS9pL2FUbVpiR2QxOTh3YVhjWElhTkhjdUFZY1A0OXROUHNiVzNSNjFXazVhU1FrWnFhcE5aWGVxcnFxb2lJeVdGN24zNllLRnEyVnROYm5ZMlB5NWJSbHB5TXAyN2RXUGVVMCtoVkNxeGMzRGdpWVVMV2ZuNTUvUWROTWlZeWFKN256N1ZKWXJxMkx0OU83R1JrY2JIK1hsNWJGdTNqcWp3Y0F3R0EvMEdEMmJ5ekpuR3JCK05jWFYzNSttWFh1TEVvVVBzL3ZWWGRtemN5STZOR3ducDJaT0hubjY2VmRrMGlnc0xVV3MwYURRYWlnb0tTRTFLYWxXNW5WUEhqdkhqc21XTnJtL3NOWFhmNDQ5ektUZVhJYU5ITndpSUtpOHI0M0o1T2ZZT0RwU1VsRkJZVU5DcU1pRlZXaTFLcFpJSjA2WXg2bzQ3S0NrdTV1RHUzWVFkUGt4V2Vqb3F0WnFoWThZdy9zNDdzYkN3WU12YXRSdy9jSUFsNzcrUHQ1OGZ2VUpEQ1FvSndjdlhsL3pjWEw3NzRnc1VDZ1YzelowTHdGMXo1Mkx2NE1EdUxWdjRiNTNBdE9LaUluNVp1Ykw2THVXYWMyQXdHTkRyZE9oME9uUlZWWFRwM3AzK1E0WUExWUZtZGN0U1FYWGdSVTVXbHZHeFhxOW45VGZmWUdscGlkclNFcVZDd2NXY0hPSmpZckRVYUFnMEV4eDFNMStiMGFkT3NlckxMN0YzY09EaFo1OWx3K3JWckZtK0hCOS9mNEs3ZHljaExvN1U4K2V4VUtsUXFWUW9MU3l3c0xCQXI5TXg3Nm1uMEZWVkVYNzBLRHFkamlxdEZvMlZGWDBIRFdwMnJBYURnYmNXTGtTbFZxTlNxVkFvRk9UWFpHWnlyUmM4cGRmcldiNTRNZW5KeWZRYlBKamg0OFlCMWErcitOaFlJaytjSUNZaUFxMVdpNCsvUDNNZmV3ei9qaDNadldVTEIzZnY1c3pwMC9pMGIwK3YvdjNwMnJObmc0eFExL01jL1pHdDJiU1hZNmZPU1dESkxjTGUzbzRQMzNtVHB4ZStoSlBUWGltUkkyNWFCb09CbEl4c0RoK1A1bkJZRkxGeEtjYXNmM1dwVlJhRTFnU1VEQTd0anExMTQ1L1ZoUkJDQ0NHRUVFSUlJWVFRMTU0RWw0aHJxaUEvbnkxcjF6YmJybjZiRVJNbXNHMzkralliaDBxbGFoQmMwcXQvZjdJek16bDI0QUFuRGgxcWNudWxVb21yaHdkanAwd2hkT2pRWnZjMzU1RkhzTFMwTkJ0VXNlak5OMDBlbjA5SVlPMTMzNWtzTzNuMEtISFIwZVRuNVhIeHdnWEt5OHFBNmp2M2g0MGR5K2c3N3NDdUpwdUNsNjh2MCsrOWx5bDMzMDNraVJNYzNyZVBvL3YzYzNUL2Z2b05Ic3c5RHovYzdIalAxdXhyMG93WmpMcmpEZ3dHQTBubnpsRlpVUUdBbFpVVnc4ZU5ZOGpvbGs5VXBhZWtVRlZWUmJjK2ZWclUzbUF3c1BLTEw4ak96RFJicnNiS3lvckhGeXd3Qm5Vb2xVcnMyN1hEUHlEQXBCOGZmMy9qaERhQWc2TWpGWmN2MDZWN2R5Wk1tOWFxckFRS2hZSUJ3NGJSZjhnUW9rK2RJaW84bkNsMzM5M3FNaTAvcjF4SlhIUzB5YktXVE5iWGFoOFl5T3lISG1yVlBnMEdBOXZXclVPbFZqY0l3QUc0a0pIQkZ4OThZTEtzYnZtbTV2UWROQWkvamgxeDgvQmd4ZWVmYytiMGFRd0dBN2IyOW95YU9KR2hZOGFZbE1tWmNkOTlEQjQxaXQxYnRoQWRIazVtV2hxN05ScWVlL1ZWSXNQQ0tDNHNaTnFjT1hqNitBRFZ6LzNZS1ZQb08yZ1F4dzhlSkRFdURxMVdTK1hseTlVWmozUTZzeE5SQUlOSGpUTCs3dVB2ejVTNzd6WlpYMXhVWkJKY29sUXF5VXBQNStLRkN5YnRuRjFkbVg3ZmZkamEvZitrK3Exd2JkWm01WGg4d1FMY1BEMlovOElMSE42M2ovQ2pSOW03ZmJ2WkVnTk5HVEo2ZEl0ZXJ3cUZBa2RuWnpMVDBvekxsRW9sSFRwMVltcTljNkJVS25IejlFUmpaY1hkOCthUm1wVEVubTNiU0RoN0ZtMWxKUXFGZ3FDdVhSazJaZ3hkNmdRSFRabzVrOEdqUjdObjYxWk9Iam5DMXJWcjJicDJMYTRlSHZ6NWxWZXdzcmErN3Vmb2oyci9rVWpXYlQzRTV4KzlMNEVsdHhCN2V6cysrdGRiUExYZ1JUemRuQmt4dU9YdjYwSmNTMVZWZXFMUEpuTG9SRFJIVGtTUmNjRjhXY2phZ0pKUlEvc3dwSDkzYkcwa29FUUlJWVFRUWdnaGhCQkNpSnVGb3FvMHlmenNuQkJYSURNdGpmKysvVGJ6Rnk2OG9qSWN0NnFrK0hoMmJOakF2S2VlYWpRalJueHNMSWYyN09HUlo1ODFXWjZabHNhdXpadVovZEJEMk5qYUFuRCszRG0rL3VRVEhKMmRjZlAweE1mZm53NmRPaEVRRk5TaUxDQXBpWWtjM0xPSG52MzYwYU52M3diclg1by9ueEhqeHhzbjNRMEdBK2twS1EzS1RPajFlZ3g2Zllzemo5VDErNDRkN055MGlUYysrcWpGV1RxU0V4TXBLeWxwVlpCRFN4Z01obVlEUWo1NjgwMzZEaHJFcUlrVHIyZ2ZhNVl2cDBPblRnd1lOcXpCdXVoVHAwaEpTa0toVUdCaFlZR0xteHQ5Qmd4bzlIbTllT0VDcDhQREdUSnFGTlkyTmxjMEhxak9lRkpTWEd6TUNsRlhhWEV4ZTdadHc2RFhZd0RhT1RveWFPVElLeXFYRW4zcUZKRmhZZlRxMzUvZ0hqMVFOZk42S2N6UEovTEVDWnhjWGVuUnR5OVZWVlVjMmJmUDdEaWJZakFZakQ5UUhkeFErd09RbDVPRHhzcktHRWpRWEYvYXlrcTBsWlhvZERwVWFyWHhlcXpyVnJrMjgzSnl6SlphMHV2MVhDNHZwMHFycmM3MFVwUHRwVzdBaWZFNVZDaFFVQjJnVmZkMWNUWTZtb3J5Y25vMVVqS3A3amxSbWltSFU2dXFxc3A0VFdpMVdqNS83ejMwT2gyOVFrUHBNM0FnVGk0dWpXNEwxYS9oRTRjT2NlcjRjZTZhTzlmNE4rZGFuNlBiUVVaV0xzKys4akVmL3Z0dGdnSURtdDlBM0hUT0pTYXg2SlcvOCttN0MvRHhiUHBhRXVKYUtTa3Q1L2lwTXh3K0VjV3g4RE9VbEphYmJhZXhWTk92VnhkR0R1bk4wTkFlRWxBaWhCQkNDQ0dFRUVJSUljUk5Tb0pMaExoSnRTUWdRZ2h4L2NtMWVXM29kTG9HNVp1dWxKeWpLNmZWVnZITUs1OHdkZklVWmt5ZGZLT0hJNjdDK3MxYitIWGJWaGIvK3krbzFaS3NVRng3ZXIyZXVJUTBqa2VjSVN6eUxMRnhLWTFteTNKMmRHQklhSGVHaEhhblQ0OGdyRFNXMTNtMFFnZ2hoQkJDQ0NHRUVFS0kxcEp2bW9XNFNjbkVxQkEzSjdrMnI0MjJDaXdCT1VkWFk5WGFYWGg1K2twZ3lSL0FqRHVuRUhZcWtoL1cvY1pEYys2NDBjTVJmMURaRi9NSml6eExXTVJaVGtiR1UxeGExbWpiZ1BiZURBM3R3WkRRYm5UdTVJOVMzcXVGRUVJSUlZUVFRZ2doaExpbFNIQ0pFRUlJSVlRZ0l5dVhEZHNQOGUyU1QyLzBVRVFiV2ZETWZCNTU2am5HalF5VjhqaWlUWlNYVnhJWm0wQll4RmxPUkp3bE5TTzcwYlpxdFlxZUlRRU1DZTNCa05EdWVMbzdYOGVSQ2lHRUVFSUlJWVFRUWdnaDJwcVV4UkZDQ0NHRUVMejg5bEw2OXgvRW5KblRiL1JRUkJ2NmFlMEd3azRlNWQyL3piL1JReEczb05LeXkwU2RTU0l5T29HSTJBVGlFOU1hTFhVRDBNSFhrLzU5Z2dudEhVelByb0ZTN2tZSUlZUVFRZ2doaEJCQ2lEOFF5VndpaEJCQ0NIR2JpNHBOSkNPN2dQZW1UN3ZSUXhGdGJQYU1hV3pjdXAyb00wbjBDQW00MGNNUk43bWlrbEtpWXBPSWpFMGdJanFSeFBQcDZBMk4zNHZnWUdkTDMxNmRDZTBkUXY5ZVhYQjNkYnlPb3hWQ0NDR0VFRUlJSVlRUVFseFBFbHdpakZiOHRQMUdEMEVJSVlTNGJWaGJhK2pXdVNNaFhkcWpWQ2h1NkZpKysyVVg5OTl6TjBxbDhvYU9RN1E5cFZMSi9mZk00dnRmZHZMZTM1KzgwY01STnhHRHdVQk9iZ0ZuenFVUWZTYUppSmdFa2xJeU1UUVJUS0pXcXdqcDNKNyt2Ym9RMml1WXpvRis4cjRoaEJCQ0NDR0VFRUlJSWNSdFFvSkxoTkh5bjdiZDZDRUlJWVFRdDUzQURqNjg4dHo5Qkhid3VTSDdqMHRJSXpVemx6dkdqYjRoK3hmWDNzUnhZL2oyKzlYRUo2YlJPZER2Umc5SDNDQ1hMMWNRbjVoT3pMbGt6c1NsRUJ0L25yejhvaWEzc2JSVTA3VnpCM3AzNzBUdmJwMElDV3FQcGFYNk9vMVlDQ0dFRUVJSUlZUVFRZ2h4TTFGVWxTWTFmbXVhRUVJSUlZUm9jM3FEZ2F6c1M1eExTdVA3WDNhU2twN0Y4NC9QWnVyNElkZDlMQjk5OFJNK2ZwMjViL2JNNjc1dmNmMnNXck9XelBRRVhuanluaHM5RkhFZEdBd0cwck11RWh1ZnpKbjRaR0xpVWtoS3lVU3YxemU1blpYR2ttNWRPdENyZXhDOXUzVWl1Sk0vYXJYY2p5Q0VFRUlJSVlRUVFnZ2hoSkRnRWlHRUVFS0lHMHBicFdQeHNyVnMrZTBJUy8veklnSHR2YS9idmlzcnRkejlwOWRac2ZSelhGMmNyOXQreGZWM01TK1BSNTU4bHArL2VsTXlUL3pCNkhSNjBqSnpPSGMrbllTa2RPS1Qwa2s0bjA1SmFYbXoyem83T3RDdFMwZUNPL3ZUdTJzZ1FZSCtxRlVXMTJIVVFnZ2hoQkJDQ0NHRUVFS0lXNDNjaGlhRUVFSUljUU9wVlJZODgrZ3NvczhtODYvL2ZzK1hINzZJVXFHNEx2cytFaFpEbDZBZ0NTeTVEYmk1dUJBVTJJbWpKMk1aTWJqWGpSNk91RUtWbFZyT3AyYlZCSkJrY081OEdrbkptVlJVYXB2ZFZxMnlJQ2pBajY1ZE90QTFxRDBoWFRyZzRlcUU0anE5M3dnaGhCQkNDQ0dFRUVJSUlXNXRFbHdpaEJCQ0NIR0RxVlVXUERCclBHOSt1Snl6OGNsMDdkTHh1dXozU0ZnTW80WVB1MmI5WDhyTnh0SEpGYVhGSHlNVFFuRmhQa3FsRWx2N2RqZDZLRmRrOUlpaEhBNExrK0NTVzBCdDZheVV0Q3pPcDEwZ09UV0x4T1FNVXRLem15MXRVOHZUelptUW1rQ1NibDA2MHFtamo1UzRFVUlJSVlRUVFnZ2hoQkJDWERINWRsRUlJWVFRNGlZUUZPQUhRSFRjOVFrdU1SZ01oSitPNStGNWoxMVZQK1ZsSlJSZXlzWFR0NFBKOHRMaVF2NjE0RUdzYmV6NDU5SjFKdXMyZlBjNUhZSzYwWHZReUZidlQxdFp3WkovdmNqZ3NWTUpIVDdCWk4xbi8xeUFrNnNIOXovMWNvdjdPMzM4QUYzN0RFU2x0bXl5M1lYMFpENS9aeUZ1bm40ODllcjd6Ylp2aWw2bjQxSnVOcTRlMTY4RUVrRGZYajFac2VvSERBYURaS3U0U2VnTkJySnpMcEdjZG9IemFWbWtwRjdnZk5vRlV0TXZ0Q2diQ1lCQ29jRFB5NDFPQWI0RUJmb1MxTkdQb0k0K09OamJYdVBSQ3lHRUVFSUlJWVFRUWdnaGJpY1NYQ0tFRUVJSWNSUHc4blFCb0x5ODRycnNMejNySWtxVkdoOXZyNnZxNThUK25XeGE5UVhESmt4bitvTlBHNWZuWktVQjRPYmxhOUwrMHNVTG5EejRHd2QzYmlEaTJEN3VmdlF2MkxVaUU4am0xVitTbW5nVy84RGdCc0VseWZFeGxCWVhOdGdtTHllTDN6YitnSk9yT3hObVBHaGNIbm5zZDc3NzdCM2Fkd3JoNGIvOEEvdDJUbzN1MThPblBSNCs3VGtmRjgyUFgzN0FBOCs4MnVRNERRWURKVVVGRkJYa2tYOHhtOXljVEhJeVU3bVFua3hXV2pJS2hZSzN2OXpBZjE3K0V4ZXowbHQwN0c1ZXZyejAvcklXdFRYSDE4Y2JoVkpGUmxZdXZ0NXVWOXlQYUwzaTBqSXlzM0pKejdwSWV0WkZNakl2a3BxWlRVcDZEcGN2dC95YXQ3QlEwc0hQaTZDT3ZnUUZWUDhFZHZUQnhrcHpEVWN2aEJCQ0NDR0VFRUlJSVlRUUVsd2loQkJDQ0hGVFVGN25UQkt4OGNuMDZCcHkxZjJFSGRnSlFPOUJvMHlXNTJTa0F1RGxaNXFGeGRuTmt3WHZMR0hWNG44UkhYYUlsSE5udUhmK2kzVHUwYS9aZlIzZXZabkR2MjJtblpNcmQ5ejljTFB0TDJTa2NHRDdPazRjMklsZXA4UEIwWmxoNDZkalkyY1BRUGQrUStrNVlEaW5qeC9nMHplZjUvRy8vZ3MzVDEremZTa1VDdWI4YVNFZnZ2WWtLcldhaXN2bGFLeXNHOTEzM09rd3Z2N2d0UVo5T0xtNDA3bDdYN3piQjFLbHJUU3VHenhtU3BQSGNtVFBsbWFQdHlWNmR1dEtUUHg1Q1M2NUJvcEtTazBEU0xKeXliaFEvVzlSY1dtcisvTjBkNmFEbnljZC9ieG83MS85YndjL1R5d3QxZGRnOUVJSUlZUVFRZ2doaEJCQ0NORTBDUzRSUWdnaGhMZ05wYVZuMDk3Zjc2cjZTRTA4UzJacUV0NytBWFFJNm1xeUxqMzVIQUIrQVYwYWJPZnM2c0hUZi91UURTc1hjMlRQRm5adi9wR2c3bjJiTE5WeStzUUJOcXhjakVLaFlPNzhGN0d5dGpIYlRxL1RjZkxRYm83dTJjTDUrR2dBM0R4OUdURnBGcUhEeDV1VXM3RlFxWGp3MmIveDAxY2ZFSFpnRjUrOXRZQS92LzRKNzc3NFNKUEhIWFpnRjJFSGRqVzYvb1B2ZHRLcGF5OUdUcHFGazZzSExoN2VmUFBCMzNEMTlHazA4OGlzUjU1dmNwOXRGVnppNytkTGVrWk9tL1IxTzlFYkRCUVVGcE9kazA5MmJqNDV1ZmxrWDd4RTlzWDg2cCtjU3hTWGxsMVIzeDV1VG5Tb0NSenBVQk5FNHUvamliWDFsWmRlRWtJSUlZUVFRZ2doaEJCQ2lMWW13U1ZDQ0NHRUVMZWgxTXdjeG8zcGUxVjlITnExQ1lCaEU2WTM3RDhwRGdEL3dHQ3oyMXBZcUpqMXlQTzBEK3BLMTk0RG13d3NPZjc3RG41WjlqRjZ2UjQzTDErQ3V2VXhXVitsclNRKytoUlFYUUpuOVJmdm9WQW9DT2s5a01GanBoTFNlNEN4LzdPUkoramNveDlLcFJLb3lVankrQ0lNZWoxYWJTWE83bDROU3ZrQUZCZm1OMWsycHo2VjJwSTc3NXZmNHZiWGk3K3ZEM3YyeGR6b1lkeFU5SG85K1lVbDVCY1VrWmRmL1pOVEV6Unk0ZUlsTHVaZUlpZTNBRzJWN29yM1lXZHJqWStYRzc1ZWJ2aDV1K1B0NVlxZmx4ditmcDVTMGtZSUlZUVFRZ2doaEJCQ0NIRkxrT0FTSVlRUVFvamJVRVpXTHI0KzNsZlZSOEtaQ0FCMmIxck4zaTFyVE5ibFpXY0NzUExUZnpZWk9GSzdmVjIxMlQzMGVqM2JmMW5PbnMwL051amo0b1YwNHFQRGlZODZTWHgwT05yS0NnRFVsaHBHVFpuTndKR1RjSFF4TGYxU2NibWNyejk0allEZ0hqejkyb2ZHNVFxRmdqbFB2SWpCb0VlcFZEYklMdkw3dHJWcy9tRXBvU01tY3RmOVR6WjVMRGM3WHg5dk1ySnliL1F3cmptRHdVRFo1UW9LQ2t1NWxGL0lwWnFna2RvQWtrc0Z4VFdCSklVVUZwYWdOeGl1ZXArMjFsYjRlRmNIa1BoNnVWWC83dW1LajdjN0RuWTJ6VjRIUWdnaGhCQkNDQ0dFRUVJSWNUT1Q0QkloaEJCQ2lKdkk4cCsyRVJHVGNNMzNrNTUxa2YxSGpoQVVHSERsbmRUTXgrZmxaRFhhSlBkQ3hoVjMvL1YvWGlVK09oeTFwWWE1ODEva3UwL2ZOcTdiOHVQWFJKODhESUI5TzJkQ2gwL2c4TzdOT0xxNE1YSG1QTFA5NWVkVmw0T3h0V3NIUUVKc0pINEJuZEZZV2Rka01sRTIyQ2JpNkQ1K1hmMGx6cTRlako0ODIyUmRWWldXdlp0LzRsSnVObk1lWDNqRnh3bXc5dHYvWHRYMkxlVmdiMDlwYWZsMTJWZGJNQmdNVkZSVVVscGVRWEZ4S1lYRnBSUVZsMUZVVXYxN2NWRVpSU1VsRkJhWFVWUm5YWEZKS1ZWVitqWWRpNU9qUFI1dXpuaTRPZUhoNm9SN3piK2U3czY0dVRwSkFJa1FRZ2doaEJCQ0NDR0VFT0lQVFlKTGhCQkNDQ0Z1TWhIUjU2N0xmc0pQUmZIWUExZSsvZC8vOTRQWjVSdS9YOEtCSGV1Wk11Y3hSaytkYzhYOWU3Y1BKQy9uQXZPZSt4cys3VHZ4WFoxMW95YlB4czNMajI1OUJ0RStxQ3NLaFlMd3c3c3B5cytqNG5JNUdpdnJCdjJkaXc0SHdNdXZJOG54TVh6NS9zczRPcmx5NzFNdjBiRno5d2J0d3c3c1lzMDNIMkh2Nk13VEw3K0hnNU9MeVhvRkNoTFBScElRRzRsUCswQ1Q4a0Jydi8wdlIvWnNNV2wvTVN1ZFJROU9NRDcrNEx1ZHh0L3J0NzFXYkt5dEtTdXZhTFArREFZRFdtMFZsZG9xdE5vcUtyUmFLclZWVkdtcnFLelVVbGxaaGJhcWlvcEtMVnB0Rlpjcktpa3JyNkRzY2dYbFplV1VsbGRRWGw1UnZheThuTExMRlpTVlZWQldmcG15OHN1VWwxZTBTVmFScGlnVkNwd2M3WEZ5ZE1ERnlRRVhKM3ZjWFoycmcwZmNuSEIzY2NMZDFSRkxTL1UxSFljUVFnZ2hoQkJDQ0NHRUVFTGN6Q1M0UkFnaGhCRGlKdkx3bkVrOE5PZU9hNzZmOGZjczRML3Z2ZFBtL1JvTUJpS1A3d2NncE0rZ3ErcHIvUFFIR0hmWC9WaFoyelJZMTZGek56cDA3bWF5TENDNEI3R25qdkh4MzU3Q0w2Q0xTUmFKc3BKaTRtUENVU2dVOUFnZGlvZDNld2FQbWNxaFhSdFo4czRpSnN5Y3g5aHA5NkpRS0RBWURPemV0Sm9kYTFmZzZQUFJnTW9BQUNBQVNVUkJWT0xPazYrOGo0dTdsOGt4Vm1rcjBWWldNbjNlczN6NTdrdHMvdUZMMm5jS3dTK2dDd0JCM2Z0aVdSUGdrbjcrSElsbklyR3hzeWQweEVTengxbzMwTVNjdWtFcFY4UGF4cHF5eStWODlzMDY0cEpTMGVzTTZBMEc5SG85ZW4zdHY5Vy9Hd3dHOUhvZHV0cmZkUVowTmV1ckEwcTBhS3QwYlRLdWE4SFcyb3AyN2V4d2NyVER4YWtkTGs0T05RRWs3WEJ4c3NmRnlRRm5Kd2NjSGV4cU10Y0lJWVFRUWdnaGhCQkNDQ0dFYUl3RWx3Z2hoQkJDaURhVEZCZEZVWDRlYnA2K2VQcTB2NnErekdVZmFjcXNoNTlIb2ZpVXBMTlJuRHF5MTJTZFNtMkpwMjhIeHQxMUgxNSsxYVdBWnN4N0JuZHZQemFzWE16Mlg1Ymo0T2pDZ0pFVCtmenRoWnlQandaQVczR1pMLzc5MStwZ0VtMGxWWldWVkZWcHplNS8xWkozZWVIdEpWaHFyT2daT3B5ZW9jTUIrTzZ6NmlBZVcvdDIzSG52RXliYnZQRDJFdlQ2NXN1M3ZQUFZ4allOZ0VoSXppRDZ6UGsyNis5YXN0SllZbTJ0d2NIT0ZnZDdHOW81Mk9GZ1owTTdlMXZzSFd4cFoyOXIrdGpPRm5zN1cxUXFDUmdSUWdnaGhCQkNDQ0dFRUVLSXRpTEJKVUlJSVlRUXR5RnJqUlZsNVdVNDJOdTNhYjhSUi9ZQmNQRkNlcXV5YlR6OGwzL1F2ZCtRSnR1TW5qb0hPd2ZIUnRlM2MzYmxrUVZ2dG5pZkFFUEhUYU9ka3l1bmp1d2xkRVQxZUgwNmRESUdsNVFVRjBKeElXcExEUm9yYTJ6dDJxR3hzc0xTeWhxTnhocU5sVFdXVmxZVTVPV1FFQnZKeHUrWE1QdXhCY2IrZGJvcTRxTENqSThyS3k1anFiRUM0TVQrSGFTZmIzMEpwQmtQUGR2cWJXcVZsNVZqMDhxZ25lYW8xU29zMVNvc0xkVm8xR29zMVNyVWx1cnE1WllxTEd1V1dWcXEwVmlxc2JIV1lHT2x3ZHJHR2hzclRmVmpHdzAyMXRZMXl6WFlXRmxoWTYzQjJrcURoWVVFaVFnaGhCQkNDQ0dFRUVJSUljU05Kc0VsUWdnaGhCQzNJUnNiRFdYbDVXMGFYRkp4dVp5SVkvdFFLQlJZYXF4UUtCUjA3eisweVcyaXd3NXh1YndNdGFWbGsrMStXUEl1QUlXWExocC9iNjM3bm5yWjdQTHUvWWFZQkxhTW4zNC92UWVOd3RIWkRTc2JXelJXMWlZbGRzeXByTGpNLzk3NGM0TnNMV2NqamxOUlhnWkFlVWt4SDc3NkpJUEhUR0hVbE5uRVJZVVJjZlQzVmgvSDFRU1hsSldYWTJPdDRkbEhaMUJlWG9GU2FZRlNxYWp6bzBTcFZLS28vUjNUNVVxbEFndWxFa3ZMNm9BUmxjcWkyZWRHQ0NHRUVFSUlJWVFRUWdnaHhLMVBna3VFRUVJSUlXNUR0amJXRkJlWDRPbnUzbVo5SHRxMWtmTFNFbnIwSDRhRGt3dUhmOXZFK09uMzQrTHViYlo5WmtvaUp3LytocE9yQjBGZCt6VFpkL2poUFZjOXZzYUNTK3F6dFcrSHRhMDkvM3p1WHR5OS9IanF0UThBV1B6UEY4ak56dUNOejM0eXRsMzA0QVRjdkh4NTZmMWx2UERPRnlndExFejZPcjUvSi82QndhUWtuRUdwVWdFR3R2ejBOYTRlM2p6d3pHczg4TXhyRGZiL3pvSUh5Yy9ONW9QdmRsNzV3VGFpcUxnWVcxdHJPblgwYmZPK2hSQkNDQ0dFRUVJSUlZUVFRdnh4U1hDSkVFSUlJY1J0eU1mTGxmU01USUlDQTlxa1AyMWxCZnUzcndOZzlOUjcwRmhaYy9pM1RlemFzSXE1VDd6WW9MM0JZR0RURDBzeEdBeU1tM1p2ZzZBTWMycURPRnJydmI4K3lzV3M5RWJYaHgzWVJXNTJCZ05HVGNMWjFRTUFYWldXNHNKOEhKeGNqTzFLaWdzb0xzeHZ0Si82eDNEcDRnWE9SQnhseXR6SFNVazRnOGJLbW9lZWY0TlAvL0VjUDN6eEhuOSs0eE84L05ybStXK3A5SXhNZkx4Y3IrcytoUkJDQ0NHRUVFSUlJWVFRUXR6NnBJQzVFRUlJSWNSdHlOL2JuZFQwakRicjcraWVMWlFVRlJBUTNBUC93R0E4L3ErOSt3NlBxc3IvT1A2ZTlFS29nVlFJRUVxQWtGQkM3MDBFQkpSbVY2eXNZa05kWGYycHVLdnJycTV0RlZBc3JDQW9na2p2SUFnRUVucnZDWVNXQUdta2w4bk03NDhrWTRiTXBFQVVKWi9YOC9CczV0eDd6ajEzN3AyNVBudSs4LzBHQk5HcDl5M3MzTHlXNHdkMmxkcC95K3FGbkR5OGw4WXQydEM1NzVEck92YkhiMHpralNmR1hIUC9nN3NpV2JmNE8ySU83N1cwNVJTVnNuRjJjYjNtY1Rjc200ZkI0RUNIN3YwdGJiNEJRZHo1Mkl1NHVYdmc0UGo3eDNtZk9YZWVSdjVWbDYxR1JFUkVSRVJFUkVSRVJLb0haUzRSRVJFUnFZWWFCdnF3Yy8vWktoa3JOZWt5cXhkK2k4RmdZUGpkajF2YWg0eDltQ043dC9QdGxIL3kxQnNmNFJNUUJNQ1J2ZEVzL2Y0TDNEMXFjTmRqTDJJd0dLN3IrQmxwVjhqS1NMdm0vcWVQSHdJZ3VIVTdTMXR4aHBJYU5XdGYwNWlYNDgreC9aZFZoRWIwd0t0V0hhdHRZWjE3MFR5MFBlNGVOVmc4KzdOU2ZZdlB4ZGEyRm0wNzBpcTg4elhOQ2VETTJYTkVoRFc4NXY0aUlpSWlJaUlpSWlJaVVqMHB1RVJFUkVTa0dtcmRvakgvbTd1bVNzYWE5OVVINUdSbDByblByVFJzMnRMUzdsV3JEdmMrK1NwZnZQYzNQbnZucnp6OC9EOUlUMDNtMjZudllEQTRjUC9UcitIdEczRGR4OC9KeWdBS1MrMVVObERsMG9XelpLUmZvYTYzajZVa1RtSDdHUUJxMTYxZnFmSHk4M0p4ZG5GbDJkd3ZLU2d3TW1ENFhUYjNjL2VvQWNEbTFRdnRqbVZybTZ1YiszVUZsK3cvZEpnSHgvUys1djRpSWlJaUlpSWlJaUlpVWowcHVFUkVSRVNrR2dyMHE0L0ptTS81Qy9FRStQdGQ4emhSRzFady9PQnVhbmpWWXVpNGgwdHRiOVk2bkh1ZmZJVTUwLzdGdEgrK2lLbkFpSU9ESXc4K081a1dvUjJ1NXhRQVNMK1NiQ2xoazU2YVRNMDY5U3JWLzlUeGc0WHpiTlBPdXYxWVlidC9vK0JLalRmM2kvY3g1dWRSczA0OXdqcjN3aitvN1A3dmYxczZ3T2Vmays0bkpmR2l6VzNYNDl6NUM1aE5SZ0w4dkt0MFhCRVJFUkVSRVJFUkVSRzUrU200UkVSRVJLUWFNaGdNZEFocndhNjkrNjg1dUNUbXlENFdmVHNOZzhIQVhYOTV5VzRKbVpxMTYxSzN2aStKQ2VjQjhQWU53TlBMNjVyblh0TFc5Y3NzZjcvMTdEMEV0d3FqZmRkK3RPM1VDNDhhNVIvajJJR2RBQVMzQ3JlMDVlWmtzeWRxSXdhRG9WVFFTWG15TTlNNUUzdU1pYTk5WU1sTzhrZXhlOTkrT29TMXVPNHlSQ0lpSWlJaUlpSWlJaUpTL1NpNFJFUkVSS1NhNmhiUmhtWHJ0ekJpNk9CSzl6MTc2amd6UG53RFkzNGUvWWZmUlVoWUo2dnRSbU0rQjNac1lldjZwWllzSU9GZCtsQmd6T2ZncnExOCt2Zm5hTmsyZ2g2RFJ0S3FYZWR5QXg2ZWYvc3puSnhkck1aZnYrUjcxaTJhQTBEM0FjT0ppem5DeWNQN09IbDRIei9ObkVLTHRoM3AyR01BOTAvOFA1dGpGaGlOSE50ZkZGd1M4bXR3eVpMdnBwT1ZrVVpJV0NlclVqa1ZrWDRsaFZxMTYrSFhzR21sK3YwZU5teUtaTVNnampkNkdpSWlJaUlpSWlJaUlpTHlKNlRnRWhFUkVaRnFxbHRFR3o3NC9BY1NrNUx4cmxlM3d2Mk14bnorOStFYjVPWmtFOTY1TjdlT0dROFVadnc0ZVhndis3ZHY0dER1YlpaeU5VMUQyako0OUlNRWg0UUJjUHpBTHBaKy95WEhEdXprMklHZDFLaFptellkdXRHeWJRU05tN2UyV2RyR1B5Z1lZMzRlcDQ0ZDVQQ2VLSFp1V1VmNmxXUU1CZ05EeHoxTS8rRjNBWkJ3UG81ZG05ZXllK3ZQSE5rYnpaRzkwYmg3MUtCZDF6NUU5QnBFVUxQV2xqRmpqdXdqTnllYmVnMzhxRjJ2UGtaalBvdG1UU1Y2d3dwYzNkd1pmdStFY3Q4TGQ0OGFaRnhKSlNjcms1enNMQzdGbjZWbDI0aHkrMTI4Y0lhdGE1ZlkzSmFWa1FiQXdwbFQ3UGEvNDhHbnlqMUdTWmVUa2pnUmM1SnVyenhRcVg0aUlpSWlJaUlpSWlJaUlxRGdFaEVSRVpGcXk4WEZtYjdkMjdIbTU0M2NNM1pVaGZzNU9Ua3pjT1M5SE5rYnpUMVAvZzJBV1orOHhhRTkyeWd3R2kzN3RPL2VuNTZEUmxnRmRBQzBhTnVSNTBNN3NDOTZFeHVXL2NENXVKTkViMXhKOU1hVkJMY0s1L0dYLzRXam94UG40MDZ5WTlNYXJpUW5jam5oSEpmanoxRlFVRGkrd1dBZ0pLd1RnMGMvUU1PbUxTMWord1lFTWV5dVJ4bDY1eU9jT0xpYnJUOHY0L0NlS0xiOXZKeHRQeS9ISnlDSVNXOVB3OG5KbVVON29nQm9HaExHNWZoemZQM0JheVJldklDcm16dmpuNXVNajMramN0K0w1cUh0MmI5OU02OU51TVBTMXJwOTEzTDdwU1JlSkhLZDdlQ1NZbVZ0cjJ4d3lacjFHK25UclIzT3p2clBmeEVSRVJFUkVSRVJFUkdwUFAyL3l5SWlJaUxWMkcyRHV2UEdmMlp5NTZpUk9EbzZWcmhmOTRIRDZkSjNDSTZPVHBiWGgzWnZvMG5MVU5wMTdVdjdybjN4cUZIVGJuK0R3VUM3cm4xbzE3VVBNVWYzczMzaktpNmNpV0g4czVNdFk5YXQ3OHV1TGV2SXpzb0FvSTYzRHcyYnRDQzRkVGloSGJwVHE2NTNtZU8zYU51UkZtMDdrcGFTUlBRdnE0amV1SktBb0dDY25Kd0JhTld1TStsWGtna0ppNkNlanorMTY5WEgwNnNXNHg1N3dXWmdTZWMrdDVLUmxtclZOdTZSNS9FSkNDTDVVandHQndjYUJZZlFwZStRY3QrL2tMQk92UC90bW5MM3F3ckdnZ0lXTGwzT1d5K04vMTJPSnlJaUlpSWlJaUlpSWlJM0g0TXhNOVo4b3ljaElpSWlJdEJ2MUxPTXYzTUlEOTU1Nis5NjNKZis4VG45K3cxaTJPQ0IxelZPVG5ZV2J1NGVWVFNyUWhmaVlqQTRHS2hiM3c5WE4vZnJHc3RzTnBPYm5ZV2JoNmZON1RsWm1iaTZlMkF3R0s3ck9MYWNPTFFiRjFlM1VsbGNmZy9MVjY5bHc4WjF2UHY2WDM3M1k0dUlpSWlJaUlpSWlJakl6Y0hoUms5QVJFUkVSRzZzKzhmZXdweDVQMkl5bWE1cm5Lb09MQUh3RHdyR3IySFQ2dzRzZ2NKc0p2WUNTd0RjUER4L2s4QVNnT1p0T3R5UXdCS1R5Y1NjZVF1NGY4emczLzNZSWlJaUlpSWlJaUlpSW5MelVIQ0ppSWlJU0RYWHRsVlRBbnhxTTMvUmtoczlGYWxpOHhjdUljQ25OcUd0bXR6b3FZaUlpSWlJaUlpSWlJakluNWlDUzBSRVJFU0VweDhaemV5NTgwbE1TcjdSVTVFcWtwaVV4T3dmNXZQMG8yTnU5RlJFUkVSRVJFUkVSRVJFNUU5T3dTVWlJaUlpUW9DZk43ZmYyb09QcG41K282Y2lWZVNqcWRPNVkwaFBBbnpyM2VpcGlJaUlpSWlJaUlpSWlNaWZuSUpMUkVSRVJBU0FlMGNQSWlIaFBBdVhyYmpSVTVIcnRIRHBjaElTem5QUHFJRTNlaW9pSWlJaUlpSWlJaUlpY2hOUWNJbUlpSWlJQU9EczdNVGtGeC9pbTFsek9CRVRlNk9uSTlmb1JFd3MzM3o3SFpOZmZBaG5aNmNiUFIwUkVSRVJFUkVSRVJFUnVRa291T1FxbVJrWi9EUjdOb2YyN3JWcVQ3eDRrZnk4dkVxTlpjelBKK3FYWHlnd0dxM2E0MkpqMmJsMTYzWFB0VHhuWW1OSnVuejVOei9PSDRuSlpNSnNObGZwbU5sWldlVGs1Rnh6LzZ6TVRDNG5KSkNha25KTi9WT1Nrc2pLekxTNUxUa3hrU3ZYT0c1VjM1L3BhV25rMm5pZnJxU21sanJHOVRwMjZCQXh4NDVWNlpnM3d2a3paemg5OHFUTmJVYWprYmlZR0V3bVU2bHRack9aMHlkUGtuRGhRb1dPazVlYmEzOE9jWEYydDZVbUo1ZDczMTQ0ZTViMEsxZEs5YnNZSDIvVmxwYWF5b1d6WnlzdzI5L1A0WDM3T0hidzRHODJmdnk1YzV5SmphM1VkNUt1ZTZHYjZWbjhaeFRnVzQvbkpvemwxYi8vazh1SlNUZDZPbEpKbHhPVGVPWE50M2x1d2xpVnd4RVJFUkVSRVJFUkVSR1JLbE90ZzB1V3pKM0w3T25UclFJSExsNjRRUFRtelp3L2M4YlNaalFhK2ZMamovbm9ILzhnOXZqeENvKy9hdEVpRm43M0hkR2JOMXUxNzlxMmpma3paNWJhLytqQmcxVzZZRDcxM1hkWnUzUnBsWTFYRWZ0MjdPRGxDUk5JU2FxNnhhanRtemZ6MWwvL1d1NSsrZm41dlBMRUUyeFp2eDZUeWNTU0gzN2cxSWtUcGZhN2twSlM1cityclZpd2dPbnZ2MDkyVmxhbDU1NlRrOFBVZDkvbC9jbVRXYnRrU2FYN0EvejcxVmRadFdpUnpiRm5mUElKMDk1N3I5S0xyVkQxOStmYmYvMHI2NVl0SzlVKysvUFArZmp0dHlzOXY3TE1uajZkbjJiUHJ0QytCUVVGYkZtL3ZrTC9mbS9mZi9VVm4vM25QemEzblRoOG1HbnZ2Y2V5K2ZOTGJic1lIODluLy9rUDJ6WnVMUGNZQjNidjVsK3Z2RUxDK2ZPbHR1M2Z0WXRQM25tSG4xZXV0TmwzOGR5NWZEQjVzdFgzNGRYKysvYmJwZDY3VllzVzhmWEhIMXUxYlY2M2p2OVc4WDF3UGZMejhsZzhkeTQvZnZ0dG1VRVkxK1A3cjc1aTZydnZZaW9vcUhDZjZuamRiL1puOFo5VjcyN2hqQnJhZ3hkZWZZUDA5SXdiUFIycG9QVDBESjUvOVExR0QrdEo3MjdoTjNvNklpSWlJaUlpSWlJaUluSVRxYlo1c3ZOeWM5bXhkU3YxZlgxeGMzT3p0RjhxK3RXMWo3Ky9wYzNKeVlrN0gzcUl1VjkvelJjZmZraXZRWU80ZGVSSUhKM3N2MzBIOSt4aHkvcjFCSWVFMEsxdjN6TG5jdXJFQ2RZdVcwYk0wYU0wOFBOajBodHY0T0JRR1BlemV2Rml1LzBHanh4WmtWUDlRNWc3WXdaN29xUHRibjkzK25TNzIvTHk4c2hJU3l2M0dFNUYxNk9nb0lDODNGd3VKeVF3L1lNUEdIamJiUXdZTmd5RHdRREFPMy83VzVualRIejVaYWErKzI2cDlqY25UYko2L2ZTcnJ4SVlGR1IzSEpQSnhKd3Z2aUR4NGtVQ0d6ZG01OWF0dEdqZG12Qk9uY285bC9MazUrY3pjK3BVMHE1YzRmSG5uOGZaeGFWUy9hdnEvandmRjRkSGpSclVxV2Y3bDlFWDQrTTVjK29VdDR3WVVhbjVWVVR4OVN4UGdkSEkwbm56S3JSdlJmWXJ2bGRmbmpDaFFtTUNOQTRPNW9tWFhpSTdLd3NIQndkY1Mzem4ySE53eng0QW0vZExjYmFUcGkxYWxEdU9iMEFBQlFVRnpKdzJqV2YrNy85dzkvQ3diR3ZUcmgxTm1qZG56ZUxGMVBYMnBsMkpZeDNZdlp2RCsvYlJPandjLzRZTnl6M09IMVYyVnBiZDRKRmVBd2V5ZE40ODFpMWZUbzkrL2V5T1VhdE9IYUR3WGxxM2ZIbVp4K3Zlcng5ZU5Xc0NZTWxYVXNGN0ZhcmZkZit6UEl1cnEzRWorcEdja3NZTC96ZVpELzc1ZDd5OGF0em9LVWtaMHRNemVPSC9KdE90ZlF2R2piRC9uU1lpSWlJaUlpSWlJaUlpY2kycWJYREozdTNieWN2TnBWdWZQbGJ0eGIrU0RtalV5S3E5YVlzV1BQdmFhOHorNGdzMnJWbERrMmJOYUIxdSt4ZWhjYkd4ekoweGc3cmUzdHozK09OMkY4SDNSRWV6ZGVOR3pzVEdVc1BMaXlGMzNFRzN2bjJ0RnJOK1hySEM3am44bVlKTGl2VWNNTURxOWJGRGg3aWNrRkFsWXhzTUJod2RIVEhtNStQbTdzN0R6enpEd3UrKzQzSkNBbWF6MmVvNlBQL21tL2o0K1ZuMXY1eVF3UHVUSnhQUXFCR3YvdnZmbkR4MkRNeG1tb1dFV1BZNWZ2Z3dIcDZlQkFZRlVhTm9BZGtXazhuRTNCa3pPSDdvRUlOSGpxVDNMYmZ3Mlh2djhjTTMzK0RxN2s1SWFHaVo1NUtUazJPMTBIcjF0bTgvKzh6eXkvMVAzM25IN2ppTm1qUmg0bFhCTkZWNWY4NmZOWXNHdnI3Yzg5aGpOc2ZZdG5FalRrNU9kT3plSFdOK3Z0MTVPamc2V3NaTlQwdGozNDRkZHZlRndnQ2k3S3lzY3JPTlJIVHZqcHU3Tys5T244N0tuMzVpNCtyVnBRS1pYcDR3Z2I2REJ6TmcyREIrbWpPSFBkSFJEQjgzRGhkWFY2djlka2RGY2U3MGFjdnIva09IV3Y2K25KREFnZDI3OGZYM3AzVzdkcVhtVWFkdVhhQXdRS20ranc4di91TWZaYzdiYURSeWFPOWV2SDE4Q0dyYWxDUDc5MXRsQTlwYjlQNWNpbzluNjRZTk5zZm9YaFFzVWQvSGg3RVBQc2pzNmRPWlAzTW1Eenp4aEdVZlIwZEg3bjM4Y1Q1KzZ5MmlOMjBpUENJQ2c4SEFsWlFVZnBvOUc3L0FRTzUrNUJHcmU4UldVTTNHMWF2WnVIcDFxWFpiKzE3ZDl0SmJiMUd2UVlPeTNvN3Jzbmp1M0RJRDJ3QitXYjJhWDJ6TXYxanhQVk5RVUZEbWR6SkEydzRkZmcwdUtTcHRVOUVBaGVwNDNmOHN6K0xxN1BFSFJ2RGxyS1U4K2NMTGZQak9QNmp2clRJcmYwU1hFNU40L3RVMzZOYStCWTg5TVB4R1QwZEVSRVJFUkVSRVJFUkVia0xWTnJna2F0TW1QRHc5YWRlNXMxWDcyZE9uY2Zmd3dOdkdZcWVubHhlUFRackUwUU1IN0M1bW5UcHhnaG1mZmtwK1hoN2huVHJoNGVscDJaYVZtY254dzRjNUV4c0xGR2J6OEFzTVpOUjk5OUdoYTFlY25aM0p6TWhnZjJRa2JUdDJ0QVFYZE96V2pYSGp4MXZHbWZmTk4remF0dTE2MzRJcWN5NHV6bEo2NGV5cFV3QWMyTFVManhxRnYzQ082Tjdkc3Uvd2NlT3MrbWJPbUdFenVNUmtNcEYrNVFvQU9kblpBSmFTTmJYcTFHSG4xcTAyNTJKd2NPQmNYSnhsZTZNbVRUQ2J6Unc3ZUpCV1lXR1c4akVmdnZtbTNmTnhkSEtpVnAwNkhEMXdnSmlqUjVuMHhodDQxYXBGUVVFQkcxZXRvcjZ2TDIxc0JCQVVNeHFOL0RCakJ2dDM3YUxYd0lHV0lJVHhUejNGdEhmZlpkYTBhWXg5OEVIYWQrbGlzLyt1YmR0WThzTVBQRDk1c2lWalFySGt4RVJtVHAxS2FuS3l6UUNJWWxHYk5uRStMcTdVb24xVjM1OHBTVW1FdG05dmN3NVptWm5zM0xvVm85SEl2OHJKRnRPdGIxOXV2L3R1QUZJU0V5dVVRU1FqUGIzYy9WcTFiWXVidTN1NVl3RzR1TG9TMnI0OWU2S2pDUWtOeGR2SHgycjd2aDA3YUZBaUlLbGtjTmYwRHo3QTBkR1J1eDU1QkwvQVFLRHdmcjM2K2xYVWdWMjd5TTdLWXVCdHR3R3dkZU5Hamg4NlZHby9XMldJaW5VdmtZbWpiWWNPUkhUdnpzNnRXOWtSR1VuN3pwMDVWWlFGQTJEUThPSFVyVmVQazBlUEFyQjI2Vkp5YzNMb09XQUFjVVgzQTBEelZxMUtmWWFYenB0SHM1QVFXb1dGV2RwMlIwZVRkT2tTZzRiL3VzQjVlTjgrWW80ZEs5WGYwOHVyelBlaXF0eFhpVXd6eGFJM2JlTEVrU09XMXk2dXJtVm1XYnFhcVNpb3JhSlpkcXJqZGY4elBZdXJLd2VEZ1FrUGpxQk9uUTA4TWVtdi9Pdk4xMmdlM1BSR1QwdEtPQkVUeXl0dnZzMllZYjBZTzZMdmpaNk9pSWlJaUlpSWlJaUlpTnlrcW0xd1NmR3ZvbDk3NmltYjJ5dFQ4dUxGdi8rZCtyNis3SWlNWk5GMzMrSHU0V0VwdzVDZmw4ZWFKVXVJT1g2Y0MyZk9ZRFpiQ2lYd2x4ZGZwRW56NWxaanBTWW44K09zV2VUbDVaVlpwcUdpODl3VEhXMzUxWDVGTWlaY2kzMDdkckJwN1ZxcnR1VUxGbGorTGhsY1VsRlhVbEw0OTZ1dldyVVZsN041dCtpWCtQWWMyYitmSS92M1c3VUZCQVhSS2l5TXJNeE1IQndjZU9udHQwdjlLajNwOG1XbWYvQ0JKWWlsOTZCQm5JbUpJU1VwQ1pQSnhLNm9LRktTa3hrN2ZqeFhVbEx3OVBLeWxPSXBscEdXeHJlZmY4N3BtQmo2RHgxcUZZRGdWYk1tRTE1NGdTOCsvSkM1TTJad0xpNk9JYU5HbFJvak1DaUkzSndjMWl4Wnd0Z0hIN1E2cjdsZmY0Mnppd3NUWG53UmdBWitmbGI5VFNZVEt4WXM0SHhjSEg2QmdaYUFEYURLNzg4MjRlSGtaR2V6ZHVsUzFpNWRDc0NtdFd2WnRIWXRYWHIzeHRQVEUyTitQa05IamVKaWZEeTd0bTFqd0xCaDFQRHlZc2tQUDlBc0pJVFc0ZUdzWGJyVXFreE1vNlpOeTEzQWYzWGlST3A2ZS9QaTMvOWVhdHZWV1dvcW8zWlJocEdVNU9SU3dTWHg1OC9UcW0zYlVuMzJSRWNUZS93NC9ZY090UVNXckY2MGlNZ05HM2orelRlcGZRMEJKbEcvL0FJVUJwWUJQUHowMDVacmszRCtQUDk5KzIxNjlPdkhiVmN0MkpkbHhKMTM0bG1qQnVFUkVhU25wZkhWeHgrWDIrZnF6OW03MDZlWHlqNjBkTjQ4QW9PQ3JOclB4Y1dSY2VXS1ZkdVZsQlJpamgwcjFmLzMwclpEaDByM09YSGtDSlFJTHFtSVBkSFJ6SjB4dzZyTjN2ZjAyMU9tNE96c2JIbGRIYS83emZJc3JnN0dqZWlIYi8yNnZQREthengwLzczY01YellqWjZTQUQ4dFdjNDNzNzlqMG9TeDlPNW1POWhLUkVSRVJFUkVSRVJFUktRcVZOdmdrcElsTFlyRm56dkhrZjM3YVJVV1psa2tyZ2lQR2pYSVNFOW4wZmZmNDFXckZvODk5eHp2dmY0NkFNNHVMcHc5ZlpyVTVHVGFkK2xDbTNidE9MUjNMN3Vqb21qVXBFbXBzWklURXdId3JsKy9Rc2Z1TzNpdzNXMGJWNi9HeDkvZnNpQmVWaG1YNnpGMDlHaUdqQm9GRkM1SzdvNks0cVczMzZaT3ZXdFBuZTlWc3lhUFB2Y2NVTGhRZi9iMGFjdHJ3Rzd3d1lxZmZtTDc1czI4K2RGSE5yY25uRDlQSFc5dm14ay82dGF2endOUFBHRUpZaWsyOWQxM3JWNS85dDU3QUV4NDRRV2F0bWhoYVQ5eDVBanp2dm1HOUN0WEdENXVuTTNGMU5wMTYvTGt5eTh6YTlvMHRxeGZ6NG5EaDduOW5udXN4dkh4OTZkTnUzYnNqb3FpNzYyM1dyVTNDZzVtelAzMzQrcnV6cnV2dmtvRFgxOGVuRGdSRDA5UExzYkg4K09zV1p5SmpTVzRaVXZ1bXpEQmtyWGp0N2cvenhSbHFSbDUxMTI0dUxveWYrWk1XclpwUTFoRUJHN3U3c3lkTVlQUTl1M3BNM2d3RzFldnhtQXcwSC9JRVBMejgxazhkeTRoYmR2U3ZWOC8xaTlmYmhWY1Vpem02RkZXTGx6SUEwODhRYzNhdGEwM21zMDQyQWdnMmI5eko1RWJOakIrNGtUY1BUeEtiWWV5RjZ1THN5UWtYcnhJODFhdExPMnBLU2xrcHFlWEt0RnhKVFdWcGZQbTRkK3dJUU9IL2JyUUd0R2pCNXZXcnVXbjJiTjUrT21uN1I3UGxqT3hzWnlPaVFHd25FUEo3QmNuaTRJZFdvU0dWcXBzaDZ1YkcwTkhqd1lLcy9OTW1qeTUxRDdybHkxai82NWRQUGY2NnhoVUV1U2FOUEQxdFh6MmQwUkdZc3pQcDF2ZnZsYjc3TjIrbll6MGRCd2RIUzF0MWZXNjN5elA0dXFpZDdkd2doc0g4UGNQdm1Ibm5uMU1tamdCNyt0NDFzdTFTMHhLNHFPcDAwbElPTStVZjA4aXdGZlhRVVJFUkVSRVJFUkVSRVIrVzlVMnVLUmtSb2xpUDg2YUJSU1dDcmg2RWJraXh0eC9QODFidDZiR1ZXVWV4aytjaUt1Ym0yV1I4Rko4UEFBckZ5NmtaV2lvWmIvOHZEeCtYckVDZzhHQWY4T0dGVHBtY1ZDSExSdFhyOGEvWWNNeTk2a0t4UXVnWnJQWlVzTEJ3Y0doVWd1Z1YzTnlkcVo1cTFhWVRDWVNMMTJ5akJuY3NpVUE3NzMyR3JmZWNRZGhIVHRhL2UzcTVrWnVUbzVsbklLQ0F2WkVSOU1xTEF6UEdqVTRjZVFJallPRCtjY0xMOWc5OXRXQks4V1pDT3dGdEdSblpiRnk0VUsyYjk2TWg2Y25Eei96REMxYXQ3WTdmZzB2THlhOCtDSXJmL3FKTGV2WE0vMkREd2dKRGFYL3NHRUVOUzBzTmRCNzBDQU83ZDFyV1ZBR3FPdnR6U1BQUEdONS9mQXp6L0RObENsTWUrODltalp2em83SVNCeWRuQmd5YWhSOWJybkZLbnRIRFMrdktyOC9WeTllVE8wNmRTeGxPT2JQbkltUHZ6OFIzYnZ6M1pkZllpb29ZUER0dHdPRlFUMzFmWDF4Y25ZbTZmSmx5L2tBNU9YbDRXb2oyQ2M3TzV0emNYRk0vL0JEbm5qeFJhdmdLRnZaU1k0ZVBNamMvLzBQQjRPQml4Y3UwTGhaTTV2di85WFpUdDR2c2RqdTV1NU9yVHAxTEdXZWlwMHBXdlF2dmo0QUtVbEovTy9UVDhuTHkrT2V4eDdEMGNrSlkzNCs2V2xwWktTbjA2UjVjNDRkUE1qZUhUdG8xNm1UemJuWVVwd0ZwbGppcFV1a0pDVlpYaC9jczZmdzgyWXlXWlZzc2FWa2dFeEpqbzZPK1ByN2wyb3ZEbXJ3RFFnb00vdExjVFlrZ0xzZWZyaFVXOHMyYldqWnBvMVZtMy9EaHR6MThNTldiZDQrUGpSczNMak1jNmdxVzlhdnIzU2ZxKytEaWdnSUNpSWdLQWlBZlR0MzR1am9XS29rek1talI4bk15TEQ2anF5dTEvMW1lUlpYSndGKzNrejkxM044OTlNNkhucmlHZTY3Y3l4ajd4aHhYYzk4cVRpVHljVDhoVXVZL2NOODdoalNrOWVmSFl1emM3WDl6M2tSRVJFUkVSRVJFUkVSK1IzcC80MHVZaktaT0hyZ0FCNmVudGU4bU5TK1N4ZWI3Y1haSTRwMTd0V0x2ZHUzczNuZE9qYXZXMmUxemRIUmtWdEdqc1NyVnEwS0gvZlVpUk00T3pzVCtEc3QwdG9UZSt3WUdlbnBBS1NucGVIbTdtNDNlMFJGblltTkpUc3JDNEN2UHY2WThVODlSY3MyYlVpNmZKbWM3R3dBcTcvZDNkMHhtVXprNXVUZzZ1YkdtZGhZNXMrY3lkMlBQRUpJV0JpN282SVlkZDk5N05xMnpWSkNvZGpsaEFUZW56d1pzOWxNV21xcXBUMnI2UGpGNVhLSzFhcFRoK2pObTFtOWFCR1pHUmswQmE1S0tRQUFJQUJKUkVGVWJ0YU05cDA3OC9WLy8xdmg4M3ZrMldkWk9tOGVSdzhlNU9qQmc5d3lZZ1FEaGcwaktEaVlaMTk3RGIvQVFCWjkvMzJwZmdVRkJXUm1aRkRmMTVkVEowNlFuSmhJcHg0OTZEOXNtTjB5TEZWNWYzcDRlbkp3eng3YXRHdFhhcnpjbkJ5U0VoUHBPV0FBOVl0S3k1dytlWkptSVNFQVhFcElBQXJMTkpuTlp2THo4bXhtTGdsdDM1NlJkOTNGb3UrLzU2di8vcGNKTDd4Z2RUK1Z6TEJ3ZU44KzVuenhCYzVPVG94LzZpbTdnU1dBMVRXM0phQlJJODZlUG0zVmR1cmtTVnpkM1BBcjhkMHdmK1pNTHNiSDQrYm14b3hQUGlFalBkMVNncU9rRlFzVzBEb3N6R2Eybkt2RkhqL084Y09IcmRxaU4yMHFWWFlLNEp1cFU4c2Q3NzRKRTVoZElpaXFVNDhlakhuZ0FidjdseXdWVXBhcnk3NWNxeTY5ZS85dXdTVkw1ODI3N2pIZSt1dGZ5VWhMSzNlLzRrQzBmRHVCVXdWR0k0NGx5bG5wdXYvcXovd3NyazZjbloxNDhNNWJHZGc3Z2srL1hzRGlGYXU0ZDl4b0JnL3NqMU9KakR4U2RZd0ZCYXhlOXpOejVpMGd3S2MyVTVXdFJFUkVSRVJFUkVSRVJFUitad291S1hMeTZGSFMwOUx3OWZjbmV2UG1jdmV2NGVWRmFQdjJkcmVIdEcxTEF6dUwyRFc4dkpnMGVUSXBTVW5rNWVWWjJoME1CbXJWcVZOcW9YM1h0bTNzMnJiTjVsaDV1Ymw4TTJVS3ZnRUJQUEhTUytYTys3ZTB2U2h6Um9IUnlIZGZmb203aHdlUFB2c3NubGY5ZXJ3eTl1N1lZY21LMHJaalJ4Yk1tc1h6Yjc1cGQvL2l4Y1BNakF4YzNkdzRzbjgvRGc0T3RBd05KZnFYWDNCMGNxSlZXQmhRR0FSUkhMaFMvQm9nS3pPelZHa2NvRlRidTlPbjQrTGlRb0hSeU8xMzMwM1hQbjFJdkhUSlpwa0hlNXFGaEREcGpUZUkzclNKbmR1MjBhTkVLWjJyeTBFWWpVWjJSa1lTYyt3WUo0NGNJVHNyaXpyMTZqRm8rSEM2OU9wbFdRVDk4cU9QYU42cWxWVkpuYXRkNy8xWllEVFNxVWNQbWpSdlhxcS9xNXNiVC8zdGI1Z0tDZ0M0ZU9FQ0tVbEpsbXdLQ2VmUDQrVHNUTDBHRGNqTnljRnNOdHNNTGdIbzFyY3ZseE1TaU55d2djUDc5OU94YTFmQU9uTkpmbDRlUDgyWmc3dUhCdzgvODh4MVp4cG8wcXdaS3hjdUpEc3J5eExNY3Z6d1lacUZoRmo5TXIvbmdBRmtaMlhoVmFzV05XdlZLbnh2WEYycFhiY3VkYjI5OGFwVmkrMWJ0ckJ1MlRMMlJFZlRwWGZ2TW85YlVGREFvdSsrdzlYTmphRGdZRXNXb042MzNFTEg3dDBCT0hINE1Ndm16MmZBc0dHRVJVU1VleTRHZzRHQnQ5MEd3THBseXl6dDI3ZHNzYm4veGZoNERBWURPeUlqYlc1djJxS0ZwWFJRUlBmdTNEWjJyTTM5c3JPeXlNdkxvOWJWNVl4S2VIUFNwSExuWHhYTUpoTUdnNEYvZi81NXBmdHVYcmVPdy92MldWNzM2TmZQOGowUmUrSUVaMkpqNmRTakI1NDFhcFErcnRsTWJrNk96ZUNFZ29JQ25KMmRMWC9ydXYvcWovd3NsdElDL0x6NTkyc1RPSEFrbHRrL3J1R2JPWE81L2JhaDNES2dML1ZWTHFkS1hFNUtZczM2alN4Y3Vwd21EUnZ3OHBQakNHMVZ1cFNUaUlpSWlJaUlpSWlJaU1odlRjRWxSWFp0M1FwQXdvVUxMSnd6cDl6OUE0S0M3QzVveFJ3OVN2TldyY2pNeUtoMEtZYWVKWUlMaXZrM2JFaG9odzZXMXdkMzcrYkMyYk1BdUxpNjByVlBIemF1WHMySkkwZnNsa1A0cmFVa0pYRmcxeTVhaG9aeWVOOCtob3dheFUvZmZzdm5IM3pBNDg4L0QxQm11UVZialBuNTdOKzVrNGFORzNQbTFDbDZEeHBFZmw2ZVZkbWJxM2tVTGZLbXA2VlJwMTQ5OXU3WVFjdlFVTnc5UE9qY3F4ZmVQajQ0RnYycSt0Ti8vY3ZtR0o0MWFsaVZ3Q21yTEU3N0xsMElhZHZXRW9SUTM4ZkhacG1IOG5UcjI1ZHVmZnVXYXMvUHo3Zjg3ZVRreFBiSVNQSnljK25Vb3dlaEhUclFxRW1UVXUvcnlhTkh5L3kxZlZYY240NU9UZ3diTTZiVTlzc1hMN0p3emh4TUpoT2o3NzhmZ0IyUmtUZzVPMXZLVHB3NmVaS0FoZzF4Y0hDd1hNdXJNd3FVZE51NGNZU0VoVmxLRFpuTlpzeG1zeVhRdzluRmhVZWVlUVkzZDNmcVZHQXg4M0pSNWhSN21yZHV6ZklGQ3poMjhDRHRPbmZtWW53OGlSY3YwdStxWUozVzRlRzBEZyszYW50NXdnVGFkK2xpS1JuU2M4QUFHamRyVnFIUDVZN0lTQzdHeHpOczlHZ1NMbHl3dEh2VnJJbFhVVW1nTFVYWkZUcDI3VXE5b3NYKzhnd2FQaHl3RGpKWThPMjNaZmF4dDMzc2d3OWFnZ3djblp6c1ppWmFQSGN1ZTZLajdaYVMrajBWRkJSWVpRbXBqRjREQjlKcjRFREw2NUtCWTUrODh3NTF2YjBaZmYvOU5yL2JNdFBUTVp2Tk5nTlBTbVl1MFhXMzlrZCtGb3Q5YlZzMTVkM1gvOEx4bUxNc1c3dU5oLzd5STgyRG05R3Zkdzg2aEljUkdGQzZISlBZZCs3OEJYYnYyOCtHVFpHY2lEbEpuMjd0ZU91bDhiUUlWcGttRVJFUkVSRVJFUkVSRWJseEZGd0NwRis1d29IZHU2bnI3VTE5SHgreU1qTjU2cFZYYk80YmUvdzQwei80Z0NabGxOM1l0MnNYMFpzMlhkTmNiQzFvK1FVR01xREVvbWJTcFV1VzRCS0FIdjM3czNuOWV0WXRYWHJEZ2tzMnJGeUppNnNycmNQRE9ieHZINDJhTk9IQmlSTlovdU9QT0RvNllzelByL1FDNys3b2FQSnljd2tKQytQTXFWTUVCZ1hSYStCQVRodzVBa0JjVEl3bHdLRDRieC8vd2dXc3ROUlVEdTdadzVXVUZFYmRkeDhBN2g0ZWxqSXVmLzNIUDNEMzhNQ2hSUHArVTBFQlYxSlRyYktaUUdIQXlKQTc3ckMwWDcyd2VyMmxmK3d4bVV4ODkrV1hsdGRabVprTUhEYk04ajdtWkdlWEtxVlJMTzNLRlk0VlpVQUFhTm1tamVYdnFyNC9MOFhIczNmN2RnQkxwcGpPUFhzV3ppTTFsZWpObXdtUGlNRE4zWjI4M0Z6aVltTG8yYisvNVJ3QXE5SWg5aGFCTDhYSEE3K1c4TWhJVHk5M3dkaGdNTkNqNkZqRjNwODh1Y3crZm9HQjFQWDJaazkwTk8wNmQyWjNWQlJPenM0MlN3Q1Z4OTNEbzhLZnljQ2dJQm8yYmt6UGdRUDVjZFlzbS9zYzNyK2ZHalZya3B5VVJISlNrdDJ4WEYxZGFkUzBxZDN0LzV3eXhXYjdmMTUvblJxMWF2SEVpeS9hM0Y3OGVibnI0WWZ4OXZGaDY0WU5OdmU3ZlBFaWdOM3R2Z0VCbGpGK2F6bloyVFpMMDF5UCtIUG5PQjhYeDdEUm95MlpsWEp6YzNFcmtla2k2ZkpsQU9wNmU1ZnFieXlSdVVUWC9WZC85R2V4bEs5RmNFT2VEMjdJVXcvZlFkU3V3MnpkdVpPWmM3N0Q0T0JFV0p2V05Hb1lTS1BBQUFJRC9LbnA1WVdIdXp2dUh1NDRYMk1BMko5VnZ0RklkbFkyV2RuWnBLV25jKzc4QmM2Y084K1pzK2ZZZitnd1pwT1JEbUV0R0RHb0kxMy9kajh1THM0M2Vzb2lJaUlpSWlJaUlpSWlJZ291QWRpMGRpMEZCUVYwNzljUDd3WU4rR2JxVkU2ZE9GR3E1SWZaYkdiVm9rVTRPenZUKzVaYnloM1gxcSszczdPeWNISjJ0aXdzRnZ0eDFpeTdKUW5LVTdOMmJjSTZkbVJQZExUTmVmL1dMcHc5eTQ3SVNIb05ISWlMaTR1bHZXbUxGanoxeWlzWURJYkNCZDVLbEJnd21Vejhzbm8xYlR0MnRGb1lqdnJsRi9idDNBbkF6cTFiMlZuMEsvZml2Ly8yempzQUpGKyt6TDVkdS9BTERMUUtyQ2gyOHRpeEN2MHF2cVNWQ3hjQ3BhL3J5eE1tVkdvY2Uvd0NBM251OWRlQndudHQvc3laVmlVNUVzNmZaK2EwYVJVYUsrYm9VV0tPSHJXOHRuVXZYdS85R2ZuenoreUlqQ1QrM0RsTFcwaG9LR01lZk5DU2NlR25PWE13RlJSWXNpZ2MyTE1IWTM2K0pZdEpjWEJKeWN3bFMrZk5xOUE1cGlZbmw3dXZnNE5EcWVDU2lseS9qdDI2c1c3Wk1oTE9uMmRIWkNSdE8zUW9GVVMwZXZGaW04ZU1QM3UyMUxhZUF3Yll6R0JSVW1CUUVQYy84WVJWNloyclphYW5BL0RWeHgrWE9aYVB2ei9QbHhGRTQrUmNlcUh5ZkZ3Y3FTa3BaR2RuczNmSERpS0tTckxZMHI1TEZ3Q20yTW4rVTJ6eDNMazIyN3YwN3Myb2UrOHRzMjlWeWNyTXhNUFRFeWk4SHlzYmJOQTRPTGhVeWJHb1RadHdjWFdsVTgrZUZCUVU4UEZiYnhIUXFKRWxZdzNBdWJnNEFQd0NBa3FObVplYmE1bVRydnV2L3V6UFl2bVZpNHN6dmJ1RjA3dGJPR2F6bWZQeGlSdzZmb3B6NXkveDg4WkRuSTlQSkRNem02enNYTEp5c2pFYVRUZDZ5cjhySnljSFBOemM4WEIzeGRQVG5RQS9ieHI1TnlBaXJDRVBqdWxOZ0o5M3BiTzlpWWlJaUlpSWlJaUlpSWo4MXFwOWNFbjZsU3RzKytVWFBMMjg2TnE3Tjg0dUxnUUZCL1BUbkRrODgrcXJPSmNJbHRpMGRpMXhNVEVNSFRXS1dyVnJWL3BZQlFVRnZEbHBFdDM2OXVYMnUrK3V5dE9nVzU4K1hEaDd0c3dGeXQvSzVuWHJjSFp4b2M4dHQzQ3lSRUFEL0ZvS0p5VTVtWnBsbEdvcFpzelB4OG5abWIzYnQ1TjQ2UkwzUFBvb3AwNmV0R3kvNTdISHVPUGVlM2x6MGlUdWZ2UlIyblhxeE1zVEpqRDYvdnZwM0xNbnhxSXlNbHMzYkNBMUpZVUhuM3l5ekFXYXY3M3pqczBGVjF1MmI5N01taVZMU3JXWExKVlJVc0w1OHh6ZXR3OXZIeC9DT25Zc2Qvemk5OGRzTnJOd3poeDJSMFhSWi9CZ2ZsbTlHb0NHalJ2ejR0Ly9EaFNXL1RFYWpkU3BXN2ZVT085UG5reXJzRENHalI1ZG9mTXFWdG43YzkvT25TUmV1a1JFOSs1MDd0bVRhZSs5UndNL1AwdGd5YnBseXppeWZ6L0RSbysybEt2Wit2UFAxS3BkMjdKWVhKd054clZFY0VsNUpUVldMRmpBTDJ2VzRPRGd3QjMzM0VQblhyMHFkWjRWMGJWM2J6YXNXc1dYSDM5TVZrWUdmV3dzWVArOFlvWE52Z2tYTGxpVk53SG8wS1ZMdWNFbFFMbmZLNVBLeXJwaU5yTnMvbnhPSERsQ1NOdTI1UjZycElLQ0FwYjg4QU1HZzRINlBqNld3S1pSOTkxSERTK3ZNdnZhQ2hpWU8yT0czZklvVlJXTVZWR3B5Y240QmdaYXRRMGZONjVDZlRldVdsV3FMVHNyaTkxUlVVUjA3MjRKT0FwbzFJaDlPM1p3eTRnUmxrd2xzY2VQQXhCMFZXWU5zOW1NTVQ4Zmx4SkJjN3J1TjgreldFb3pHQXdFK3RjbjBMLytqWjZLaUlpSWlJaUlpSWlJaUloY2gyb2ZYTExzeHgvSno4dGo2S2hSbHNXclVmZmV5NVIvL1l2dnZ2cUsrLy95Rnh3Y0hEaTBkeThyZi9xSjRKQVFlZzBhZEUzSEtqQWFBWDZUQUpDZzRHQ2VlLzMxR3hKYzBySk5Hd0tEZ3ZDMHN4aVptNU5EMHFWTGhMWnZYKzVZMzM3K09YVzh2ZW5hcHcrdHdzSUlDQXF5Q2k2QnduSW9nT1dYL3lVNU9UdFR3OHVMMUpRVVdvV0YwVG84dk16ai9mdlZWOHVkVTNrR2p4eFpxaTBuTzV0UDNua0hOM2QzeGsrY1NQMFNaU0JTazVPcGJTTW9wTmp5SDM4a2V2Tm13aUlpR0hMSEhaYmdFbWNYRityNytnTHcvWXdaNU9YbTh1UkxMOWw4SDl6YzNTMzdWbFJsNzgvYnhveWhnYisvVlNtUVlwdldybVh0MHFXMENndXpmRjcyYnQvT3ViZzRoaGFWRW9GZmcwdmNTd1NYbE9WU2ZEeVJHemJRT2p3Y2R3OFBWaTFlVEVqYnR0UzhoZ1ZtK0xYRVR0TGx5MnpidUpHc3JDd0dEQjFLalpvMTZkcTdOMXZXcnljc0lnSy9xNElUd0hZUXpNc1RKdEMrU3hlckRCWlZ4V3cyazVtV1JuQklpTTF0UDgyWnc0a2pSK2pSdno5RFI0MnE4TGhHbzVFZlpzemdkRXdNUFFjTVlOaVlNYXhmdnB6MXk1ZHpPaWFHY2VQSEUxS1VhZWJQSmlzems4eU1ETHpyV3k5cVY3VGt5Zll0VzBxMWJWbS9IbU4rUHIxTFBBZDZEUmpBbnVob05xNWF4YWo3N2lNdk41ZGpodzVSdzh1TFJrMmFXUFhQeTgzRmJEWmJaWGtxUzNXNTdqZkxzMWhFUkVSRVJFUkVSRVJFUk9SbVZhMkRTNDRkUE1qZTdkdnhDd3lrYTU4K2xuYmZnQUJHM1hjZjg3NzVodjlObVVKbysvWXMvdjU3R3ZqNmN0L2pqMS96Z2xUYWxTc0FwZEx3VjVXcVdpaEx1SENCby92M0V4UWNYS0VTTzIwN2RNREIwZEh1OXBOSGoySTJtd2xvMUtqY3NUTFMwOG5PeXNMWDM1OHhEenhnYzU4TFo4OENVSzkrNlY5Qkp5Y21ZaXhhT0N6TzNCRVhFOE9HVmFzWWRlKzlwWUlRWG5yN2JaeWNLdll4MkJFWnlkcWxTOHZkejJReThkMVhYNUdTbU1oRFR6MWxGVmh5WlA5K1puMzJHVU5IajZiWHdJRTIremR2M1pyVEowOHlidng0dTFsWGhvOGR5NWNmZmNUTWFkTjRmTklrSEN0NERtV3A3UDNacUdsVG0rM1pXVmxzV2JlT29LWk51ZWZSUnpFWURLU21wTEI0N2x4cTE2MUw5Mzc5TFB0bVptVGc0T0JnbGNYQm50VGtaR1o4K2ltT2pvNE1IemNPUnljbkR1L2J4OHhwMDNoczBpU3Iwam9sbVV3bVVwS1N1SkthQ2hSbVBrbTZmSm5FaXhkSnZId1pnQU83ZDNQODhHRkxDYVdNdERRTzd0a0RRTXl4WTZTbXBGQzdUcDBLdlMrL2xZMnJWckZxMFNLYU5HL09zREZqYU5pNE1WQVlZTERnMjIvWkVSbEo5Mzc5R0hIbm5SVWU4MHhzTEF0bXp5YmgvSG5hdEd2SHNERmpjSEJ3WU5EdzRUUnQzcHp2dnZxSy8zMzZLVDBIREdESXFGRVYvcXo4RmlyN3ZRUnc3dlJwQVB3Yk5xeVNPWncvYzRaZjFxeWhZN2R1bG13OE9UazV1TGk1VWRmYm0xMVJVUXkrL1hiMjc5eEpmbDRlblh2MEtQVVp6c3ZOQmJBcTkxV1c2bkRkYjdabnNZaUlpSWlJaUlpSWlJaUl5TTJvMmdhWHBLV21NbS9tVEJ3ZEhSbjd3QU9sRnFrNmRPMUtkbFlXUzM3NGdlT0hEbEhYMjVzSkw3eGdNMHRFUlIwN2RBaUF2VHQyNE9MbVJvY3VYU3dMbEdYWnRXMGJ1N1p0dStialZ0YnViZHY0WmMwYUhuN21tUXJ0WDE1Z1EvSGNtN2RxVmU1WTZWZXVFQlFjREdDM0xNUEpJMGZ3OFBTMGxKOG9scEdlenRlZmZFSk9kalpRR0lSUzM5ZVgxSlFVanV6Zmo3RVNpNi9YWStHY09SdzdlSkRSOTkxSGk2SmdoV0xOUWtKbzNLd1p5K2JQSiszS0ZZYU9HbFZxOGJsbG16WTBiZEdpeklYUEpzMmJjOXZZc1N5ZU81ZWZWNjVrMFBEaDF6M3ZhNzAvcitidTRjRWp6ejFIN1RwMWNIRjFKU2NuaDVsVHA1S2RsY1U5anoxbWRWN3BhV21XMGlKbGlUbDJqTysrK29yc3JDekdQL21rNWRxUEd6K2VXWjk5eHJUMzN1UCtDUk5zWm1zNWVlUUlYMy95Q1ZCWW5tSGZ6cDAwOFBVbE9DU0VidjM2c1hET0hIb09HR0FwbFpLZGxjV01LVlBJU0U5bnpBTVBzT1NISDVqeHlTZE1lUDU1dTlsNUtxcThrajlsNlRWb0VBWUhCemFzV01IVWYvK2I5bDI2Y092dHQ3Tm15UkoyYnQxS3Q3NTlHWG5YWFRiN1hrbEpzWHA5L3N3WjFpeFp3dEVEQjNCd2NHREFzR0VNdk8wMnErL0I0SkFRbm4zdE5lWjg4UVZiMXE4bkx6ZVgwZmZmZjgzemg4SXNSZ0QyQzFYWlY5bnZKWURqaHc4RDBQaXEwalRYYXY3TW1lVG41UkZ6N0JqL2V1VVZNdFBUeVM4cXhWVnM4N3AxN0ltS3dzSEJnUjQyTXFUa0ZMMEhyall5L3RoeXMxLzNQOU96V0VSRVJFUkVSRVJFUkVSRXBEcXJsc0VsK1hsNXpQenNNekxTMHJodDdGZ0Nnb0tzdG1kblpiRmp5eFkyclYwTEZDNldKeWNtTW4vV0xBWU1HMmI1NWJnOTdUcDF3dGZmMzZydHdPN2RyRnE0RUhjUEQ5dzlQRml6ZURGcmx5eWhTZlBtZE96V2pUYnQydG45ZGIxZllDQ3R3c0lzcjQvczMwLzh1WE5senNGa01wVzV2U3luWTJKd2MzT2pXY3VXMXp4R3NmTm56bkI0M3o3cU5XaFE2bjB1cWFDZ2dQejhmTkxUMHNwYzVNdkt6R1RQOXUyMDdkREJLaWdqTlNtSnovN3pIekxUMHhrL2NTS3pQdnVNeUEwYkNPL1VpYVRMbDNGMGNySlppdWE5MTE2N3ZoTXNlUTVHSTR2bnptWDdsaTNjTW5Ja25YdjFzbXd6bVV6azV1U1FtNXZMME5Ham1mMzU1MnhhczRic3pFeEczMzkvcVFDVGl2eWl2bnUvZnBoTUpqcjM3R2xwS3k3elVwYXF2ajl0OGZIekF3b3prOHo0OUZNdW5EM0w0SkVqclFLTXpHWXpKdzRmdHBtQnBsaGFhcXBsRWQzTjNaMUhubjdhcWp4STYvQnd4bzRmejQ4elovTHgyMi9UWjlBZ2VnNGNhTFh3SE5pNE1lTWVlZ2dmWDE4YStQbVZ5cEt5Y000Y1MyYUdLNm1wZkRObEN2SG56bkgzbzQ4U0hoR0J1NGNIczZkUDU3UDMzMmY4eElsNE4yaFFhcDVtczlsU3JpazVNWkZmMXF3aCtmSmxrb3IrdFF3TjVmYTc3N2JacjZLY25Kem9PM2d3SGJ0MVk4V0NCZXlPaW1Mdjl1MllUQ2E2OXU1dGMzd29ETEw2WnNvVURBWURlN2R2cDAyN2RqUnMwb1NrUzVjSWk0aGcwRzIzMGFEb2VsMnRadTNhUFA3Q0M2eGV2SmdlSlRMT1ZNYmFwVXZadjJzWExxNnVwQmRsakxpV01rYVYvVjR5bVV6czI3bVRPdlhxNFJzUVVPbmoyZEtqZjMrMmI5bENyZHExcVZtN05yVnExOGFyVmkyOGF0WEN3OE9EbFFzWHNtL0hEbEpUVXVqYXA0L05lL3RNYkN3QVhyVnFWZWlZTi9OMS83TTlpMFZFUkVSRVJFUkVSRVJFUktxemFoZGNZaktaK0dicVZNNmRQazNIYnQwc3BVbU0rZmtjUDN5WWZUdDJjR2p2WHZMejh3bG8xSWk3SG5tRVJrMmFzSDc1Y3Jhc1g4K1IvZnNKQ0FvaVBDS0MxbUZoTmpNbE5HM1JncVl0V3BCMDZSSW5qaHhoVjFRVVoySmpjZmZ3NElFbm5xQnBpeGJFbnp0SDlPYk43TjIrbmZrelorTG01a2E3enAwNWYrWk1xZkl4L2cwYk1uamtTTXZyS3lrcHBZSkwwdFBTQUhCM2Q4ZkIwWkg5TzNjV3ZxNUFWb2lTakVZajUrUGlDRzNmL3JwTHJlVGw1akx2Zi8vRGJEYlRzMzkvbXlWZWloZFlaMDJiUm01dUxpYVRpWVpObXRnZGM5SDMzNU9mbDJkVk9nRUt5eHdVR0kxTWVPRUYvQUlEaWVqUmcrMmJON04rK1hKT25UaUJyNysvelJJSy81d3lCU2M3Z1J3bWt3bUR3V0NaOTZMdnYyZkhsaTAyOTAxTlR1YUxqejRpNmRJbEhCd2NPTEJyRnpzakk4bkx6U1UzSjZkVWRvTmlPeUlqS1Nnb0tMTUVUbGw2RGhoZ3lVN2c3T0xDa2YzN0Fjb3NNMVBWOTZjOUY4NmU1ZHZQUHljNU1aR2VBd2JRdVdkUC92ZnBwM2g2ZWVIczdNelp1RGpPbnpsanlSaFMwdVdMRjlteWZqMjd0bTRsUHorZjRKWXRHVGQrdk0wQW9ZNWR1MUxQMjV1NU0yYXdmc1VLTnE5ZlQ5c09IUWlMaUtCcDgrWjRlSHJTc1d2WGN1ZDc0c2dSZnBneGc4eU1ETWFPSDA5NFJBUUFvZTNiTStxKysvaHA5bXcrZmVjZGhvNGVqYSsvUDFHYk5uRWxKWVVyS1Nta0ppZGJ5akhGeGNRUUZ4TURGR2FucU92dFRkMmlnS25NOUhRd0dIQnpjK1B5cFV1a0ppZFh1clNIVjgyYTNQblFRM1R1MlpNRnMyZHpPU0dCVXlkUGN1ckVpVkxsWWs3SHhEQ2pLR3ZMaEJkZVlNMlNKWHd6ZFNyTlc3V2k1NEFCTlBEencyUXljVEUrM2lxcmhObHN0dnd6RlJRUTJyNDlLVWxKWkdaa1ZIcmgzUzh3a0poanh6Q2J6ZFQxOXFaMWVMak5qQjVsdVpidnBaMWJ0NUtXbXNyQTIyNHJ0ZTNsQ1JNcWZPekdSWm1VQURyMTZFR25IajNzN3R1eFd6Zm16cGhCN1RwMXVQWDIyd0ZZdVhBaENlZk80ZWJ1VG41K1BzY09IZ1FncEczYkNzOEJicjdyL21kOEZvdUlpSWlJaUlpSWlJaUlpRlJuMVM2NHhNSEJnZnErdnJpNnVUSG1nUWM0RXh2THp5dFhjdkxvVWZMejhqQVlERFJ2M1pxZS9mdlRNalRVMG0vSXFGRjA2OWVQbjFlc1lOZTJiYXhZc0lBVkN4Ymc3ZVBEMDYrOGdwdTdPN3Vpb2poMjhDQXBTVWxjVGtnZ095c0xLQXp3NkRsZ0FQMXV2WlVhTldzQ2hRdHZ0OTk5TjhQR2pHSGZqaDFzM2JpUnFFMmJpTnEwaVk3ZHVqRnUvSGdBaG8wZWpjOVZ2N29mTkh3NDNhLzZOZm5PeUVoV0xWcFU2bnhEMjdXcjFQdHpMaTRPbzlGSW0vYnRLOVhQbHFYejVwRnc0UUkrZm41MEtaSEZvNlR1ZmZ0eTdPQkJqaDQ4aUlPREEyRWRPOUxHenB5Titma2tYcnBFZUtkT0JEVnRhcld0VWRPbWpMejdia3ZHajJHalIzTW1OcFkxUzVZQVhGUFptTk1uVC9MRmh4OFdMbWFielJpTlJzS0tBZzZ1VnJ0dVhXclVxSUhaWk1MSDN4OFBUMDg4UEQxeDkvVEV3OE1EanhvMWNIZDN4OTNUcy9CL1BUeHdkbkZoNXJScDdJNktva1hyMXJUdjBxWFNjd1Q0L3V1dk9YWGloRlZiU0lsN3Q5aHZjWCtXNVdqUnNZYmNjUWQ5YjcwVnM5bE03SWtUNU9YbUF1RG01a2F2Z1FPdDd1WDgvSHorOSttbnhCdzdCa0JkYjI4R2p4eEp1ODZkeXp4VzQyYk5lT0hOTjlteWZqMmIxNiszbEpMeUN3ems2VmRlS1RjZzRkU0pFMnhjdlJwWE56Y2VuRGl4MVB2WHVXZFBuSnljK1BIYmJ6bDY0QUQrZ1lIc2pvcXluSWRQUUFEMUd6U2d2cTh2OWVyWHAyNzkrdFNyWDc5VWFhY2RrWkdzWExqUXFpMnduT3dMOWpScDNweEpyNy9Penl0WHNtSGxTcVovOEFGM1B2U1ExWDNrNHVLQzBXams0YWVmcGtuejVqejY3TE5zWEwyYWJSczNjdUxJa1VvZjg1WVJJNnlDRENwUzVpZTBmWHRDci9QNzVGcStsMzVac3dZM056ZDY5TzlmYXB1OU1qSlgrM25seWdvZnoydzJzMlg5ZXB5Y25ibm5zY2NzZ1gxdWJtNGNPM1RJa3FYR3c5T1RRU05HVktoTW1DMDN5M1gvc3oyTFJVUkVSRVJFUkVSRVJFUkVxcnRxRjF3Q2NOdllzUmdNQmh3Y0hQQnIySkFyS1NuVTgvWW12Rk1uMm5mcFlyY3NTKzA2ZFJoMTc3ME1IakdDSFpHUjdObStuWkYzM1lXYnV6c0FkZXZWNDlDZVBkU3VXNWZHelpvUjBLZ1JqWnMxbzJuejVuWVh0NTJkbllubzNwMkk3dDJKaTRsaHk4OC9XNVhBNlgzTExhWDYxS2xYcjlRY1c0YUdjaVUxbFFLakVaUEpoSk96TTIzQ3c2MUtpRlJFM01tVE9EazUyUXhPcUt6dS9mcHhhTjgrN25uc01idm5YNmRlUFo2ZlBMbEM0ems1Ty9QUXhJbWxzbkxZV3VoMGMzZm5MeSsreUpiMTZ6RVlEUFM5OVZhcjdmVjlmT2pZclJ1R01ySkdCQVlGY2NlOTkwTFJvckJYclZwV2k1eFhlMnpTSkp4ZFhDcDBMc1VlZU9JSmRrZEZYWE5nQ1VDWFhyM3c4ZmNIc3hsSFIwZWF0V3BGNi9Ed1V2djlGdmRuV2ZyZGVpdk5XN1d5bEs0d0dBeTg5Y2tubUV3bXpDYVR6V002T3p2VG9XdFhNdFBUNlRsd0lCMjZkc1hSMGJGQ3gzTjJjYUhma0NIMEdqU0l3M3YzY21qdlhnWU5IMTV1WUVtTE5tMElqNGlnYmNlT3RBNExvNTZOc2pjQUhicDJwWUdmSC9WOWZIQjJjZUV2TDc2SXQ0OFBYa1dMMUJVUkVCU0V0NDhQWnJNWkE0WEJNOFBHamkyMVgxQndjSVZLV3prNk9URm8rSEJDMjdkbjA5cTF0TzNRd1dxN2Y4T0dQUFczdjFrQ0F4eWRuQmd3YkJqOWh3NGxzU2h6U241ZUhnVUZCWmFNRlVEaFBXOHdGR2ExS01yZVl6QVlhTnFpUllYUHRTcGR5L2ZTWFE4L3pPV0VCS3NTU2Q3MTY5TTRPTGhVY0o0OVowK2ZMak1MVUVrR2c0RUhubnlTK0hQbkNDcVI3YVRma0NIMEd6S0Vnb0tDd3M5b0dmZGpkYnZ1ZjZabnNZaUlpSWlJaUlpSWlJaUlTSFZuTUdiR21tLzBKRzYwZ29LQ0NpOWdsOGRzTmw5VGVaT2JWVlptcHRYaXJ0eFl1ajlGNUk5S3orSkMvVVk5eS9nN2gvRGduYmVXdjdPSWlJaUlpSWlJaUlpSWlNanZ4SDdhaG1xa3FoYXpnRC90WXRadlJZRWxmeXk2UDBYa2owclBZaEVSRVJFUkVSRVJFUkVSa1Q4dUJaZUlpSWlJaUlpSWlJaUlpSWlJaUlpSWlGMEtMaEVSRVJFUkVSRVJFUkVSRVJFUkVSRVJ1eFJjSWlJaUlpSWlJaUlpSWlJaUlpSWlJaUoyT2Qzb0NWeVBmcU9ldmRGVEVCRVJFUkVSRVJFUkVSRVJFUkVSRWJtcC9hbURTOGJmT2VSR1QwRkVSRVNrU29XSEJ0L29LWWlJaUlpSWlJaUlpSWlJaUZneEdETmp6VGQ2RWlJaUlpSWlJaUlpSWlJaUlpSWlJaUx5eCtSd295Y2dJaUlpSWlJaUlpSWlJaUlpSWlJaUluOWNDaTRSRVJFUkVSRVJFUkVSRVJFUkVSRVJFYnNVWENJaUlpSWlJaUlpSWlJaUlpSWlJaUlpZGltNFJFUkVSRVJFUkVSRVJFUkVSRVJFUkVUc1VuQ0ppSWlJaUlpSWlJaUlpSWlJaUlpSWlOaWw0QklSRVJFUkVSRVJFUkVSRVJFUkVSRVJzVXZCSlNJaUlpSWlJaUlpSWlJaUlpSWlJaUppbDRKTFJFUkVSRVJFUkVSRVJFUkVSRVJFUk1RdUJaZUlpSWlJaUlpSWlJaUlpSWlJaUlpSWlGMmEzeldhQUFBQzJrbEVRVlFLTGhFUkVSRVJFUkVSRVJFUkVSRVJFUkVSdXhSY0lpSWlJaUlpSWlJaUlpSWlJaUlpSWlKMktiaEVSRVJFUkVSRVJFUkVSRVJFUkVSRVJPeFNjSW1JaUlpSWlJaUlpSWlJaUlpSWlJaUkyS1hnRWhFUkVSRVJFUkVSRVJFUkVSRVJFUkd4UzhFbElpSWlJaUlpSWlJaUlpSWlJaUlpSW1LWGdrdEVSRVJFUkVSRVJFUkVSRVJFUkVSRXhDNEZsNGlJaUlpSWlJaUlpSWlJaUlpSWlJaUlYUW91RVJFUkVSRVJFUkVSRVJFUkVSRVJFUkc3RkZ3aUlpSWlJaUlpSWlJaUlpSWlJaUlpSW5ZcHVFUkVSRVJFUkVSRVJFUkVSRVJFUkVSRTdGSndpWWlJaUlpSWlJaUlpSWlJaUlpSWlJallwZUFTRVJFUkVSRVJFUkVSRVJFUkVSRVJFYkZMd1NVaUlpSWlJaUlpSWlJaUlpSWlJaUlpWXBlQ1MwUkVSRVJFUkVSRVJFUkVSRVJFUkVURUxnV1hpSWlJaUlpSWlJaUlpSWlJaUlpSWlJaGRDaTRSRVJFUkVSRVJFUkVSRVJFUkVSRVJFYnNVWENJaUlpSWlJaUlpSWlJaUlpSWlJaUlpZGltNFJFUkVSRVJFUkVSRVJFUkVSRVJFUkVUc1VuQ0ppSWlJaUlpSWlJaUlpSWlJaUlpSWlOaWw0QklSRVJFUkVSRVJFUkVSRVJFUkVSRVJzVXZCSlNJaUlpSWlJaUlpSWlJaUlpSWlJaUppbDRKTFJFUkVSRVJFUkVSRVJFUkVSRVJFUk1RdUJaZUlpSWlJaUlpSWlJaUlpSWlJaUlpSWlGMEtMaEVSRVJFUkVSRVJFUkVSRVJFUkVSRVJ1eFJjSWlJaUlpSWlJaUlpSWlJaUlpSWlJaUoyS2JoRVJFUkVSRVJFUkVSRVJFUkVSRVJFUk94U2NJbUlpSWlJaUlpSWlJaUlpSWlJaUlpSTJLWGdFaEVSRVJFUkVSRVJFUkVSRVJFUkVSR3hTOEVsSWlJaUlpSWlJaUlpSWlJaUlpSWlJbUtYZ2t0RVJFUkVSRVJFUkVSRVJFUkVSRVJFeEM0Rmw0aUlpSWlJaUlpSWlJaUlpSWlJaUlpSVhRb3VFUkVSRVJFUkVSRVJFUkVSRVJFUkVSRzdGRndpSWlJaUlpSWlJaUlpSWlJaUlpSWlJbllwdUVSRVJFUkVSRVJFUkVSRVJFUkVSRVJFN0ZKd2lZaUlpSWlJaUlpSWlJaUlpSWlJaUlqWTlmK3NJakJubUdvdlFRQUFBQUJKUlU1RXJrSmdnZz09IiwKICAgIlR5cGUiIDogIm1pbmQiCn0K"/>
    </extobj>
  </extobjs>
</s:customData>
</file>

<file path=customXml/itemProps4.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2866</Words>
  <PresentationFormat>宽屏</PresentationFormat>
  <Paragraphs>285</Paragraphs>
  <Slides>35</Slides>
  <Notes>0</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35</vt:i4>
      </vt:variant>
    </vt:vector>
  </HeadingPairs>
  <TitlesOfParts>
    <vt:vector size="52" baseType="lpstr">
      <vt:lpstr>Arial</vt:lpstr>
      <vt:lpstr>宋体</vt:lpstr>
      <vt:lpstr>Wingdings</vt:lpstr>
      <vt:lpstr>思源黑体 CN Medium</vt:lpstr>
      <vt:lpstr>思源黑体 CN Normal</vt:lpstr>
      <vt:lpstr>思源黑体 CN Light</vt:lpstr>
      <vt:lpstr>思源黑体 CN Bold</vt:lpstr>
      <vt:lpstr>Calibri</vt:lpstr>
      <vt:lpstr>微软雅黑</vt:lpstr>
      <vt:lpstr>Arial Unicode MS</vt:lpstr>
      <vt:lpstr>Calibri Light</vt:lpstr>
      <vt:lpstr>1_Office 主题</vt:lpstr>
      <vt:lpstr>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terms:created xsi:type="dcterms:W3CDTF">2021-10-18T05:38:09Z</dcterms:created>
  <dcterms:modified xsi:type="dcterms:W3CDTF">2021-10-18T05:38:09Z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